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147375362" r:id="rId5"/>
    <p:sldId id="2147375681" r:id="rId6"/>
    <p:sldId id="2147375365" r:id="rId7"/>
    <p:sldId id="2147375685" r:id="rId8"/>
    <p:sldId id="2147375686" r:id="rId9"/>
    <p:sldId id="2147375687" r:id="rId10"/>
    <p:sldId id="2147375694" r:id="rId11"/>
    <p:sldId id="2147375669" r:id="rId12"/>
    <p:sldId id="2147375701" r:id="rId13"/>
    <p:sldId id="2147375703" r:id="rId14"/>
    <p:sldId id="2147375705" r:id="rId15"/>
    <p:sldId id="2147375706" r:id="rId16"/>
    <p:sldId id="2147375707" r:id="rId17"/>
    <p:sldId id="2147375711" r:id="rId18"/>
    <p:sldId id="2147375712" r:id="rId19"/>
    <p:sldId id="2147375713" r:id="rId20"/>
    <p:sldId id="2147375714" r:id="rId21"/>
    <p:sldId id="2147375715" r:id="rId22"/>
    <p:sldId id="2147375716" r:id="rId23"/>
    <p:sldId id="2147375717" r:id="rId24"/>
  </p:sldIdLst>
  <p:sldSz cx="12192000" cy="6858000"/>
  <p:notesSz cx="9386888" cy="7100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E684D3-FBCC-44A6-B7BC-20DDE265A4B4}">
          <p14:sldIdLst>
            <p14:sldId id="2147375362"/>
            <p14:sldId id="2147375681"/>
            <p14:sldId id="2147375365"/>
            <p14:sldId id="2147375685"/>
            <p14:sldId id="2147375686"/>
            <p14:sldId id="2147375687"/>
            <p14:sldId id="2147375694"/>
            <p14:sldId id="2147375669"/>
            <p14:sldId id="2147375701"/>
            <p14:sldId id="2147375703"/>
            <p14:sldId id="2147375705"/>
            <p14:sldId id="2147375706"/>
            <p14:sldId id="2147375707"/>
            <p14:sldId id="2147375711"/>
            <p14:sldId id="2147375712"/>
            <p14:sldId id="2147375713"/>
            <p14:sldId id="2147375714"/>
            <p14:sldId id="2147375715"/>
            <p14:sldId id="2147375716"/>
            <p14:sldId id="2147375717"/>
          </p14:sldIdLst>
        </p14:section>
        <p14:section name="Untitled Section" id="{356176B5-6B41-416C-BBCF-1E6CFD3FE041}">
          <p14:sldIdLst/>
        </p14:section>
      </p14:sectionLst>
    </p:ext>
    <p:ext uri="{EFAFB233-063F-42B5-8137-9DF3F51BA10A}">
      <p15:sldGuideLst xmlns:p15="http://schemas.microsoft.com/office/powerpoint/2012/main">
        <p15:guide id="1" orient="horz" pos="1584" userDrawn="1">
          <p15:clr>
            <a:srgbClr val="A4A3A4"/>
          </p15:clr>
        </p15:guide>
        <p15:guide id="2" pos="2328" userDrawn="1">
          <p15:clr>
            <a:srgbClr val="A4A3A4"/>
          </p15:clr>
        </p15:guide>
        <p15:guide id="3" pos="264" userDrawn="1">
          <p15:clr>
            <a:srgbClr val="A4A3A4"/>
          </p15:clr>
        </p15:guide>
        <p15:guide id="4" pos="7416" userDrawn="1">
          <p15:clr>
            <a:srgbClr val="A4A3A4"/>
          </p15:clr>
        </p15:guide>
        <p15:guide id="5" orient="horz" pos="2016" userDrawn="1">
          <p15:clr>
            <a:srgbClr val="A4A3A4"/>
          </p15:clr>
        </p15:guide>
        <p15:guide id="6" pos="76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rnold" initials="JA" lastIdx="56" clrIdx="0">
    <p:extLst>
      <p:ext uri="{19B8F6BF-5375-455C-9EA6-DF929625EA0E}">
        <p15:presenceInfo xmlns:p15="http://schemas.microsoft.com/office/powerpoint/2012/main" userId="S::John.Arnold@kbr.com::e5006818-e123-4677-ae37-1077bc59cfdf" providerId="AD"/>
      </p:ext>
    </p:extLst>
  </p:cmAuthor>
  <p:cmAuthor id="2" name="Admin" initials="A" lastIdx="2" clrIdx="1">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27"/>
    <a:srgbClr val="011120"/>
    <a:srgbClr val="FFFFFF"/>
    <a:srgbClr val="001B2E"/>
    <a:srgbClr val="011D32"/>
    <a:srgbClr val="012138"/>
    <a:srgbClr val="001220"/>
    <a:srgbClr val="002037"/>
    <a:srgbClr val="00243C"/>
    <a:srgbClr val="00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32" autoAdjust="0"/>
  </p:normalViewPr>
  <p:slideViewPr>
    <p:cSldViewPr snapToGrid="0">
      <p:cViewPr varScale="1">
        <p:scale>
          <a:sx n="83" d="100"/>
          <a:sy n="83" d="100"/>
        </p:scale>
        <p:origin x="677" y="67"/>
      </p:cViewPr>
      <p:guideLst>
        <p:guide orient="horz" pos="1584"/>
        <p:guide pos="2328"/>
        <p:guide pos="264"/>
        <p:guide pos="7416"/>
        <p:guide orient="horz" pos="2016"/>
        <p:guide pos="7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1" d="100"/>
          <a:sy n="111" d="100"/>
        </p:scale>
        <p:origin x="14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C0-42B6-BC50-8E519AF3E64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01C0-42B6-BC50-8E519AF3E6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C0-42B6-BC50-8E519AF3E6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C0-42B6-BC50-8E519AF3E64B}"/>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8-01C0-42B6-BC50-8E519AF3E64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11-16T16:49:32.105" idx="1">
    <p:pos x="10" y="10"/>
    <p:text/>
    <p:extLst>
      <p:ext uri="{C676402C-5697-4E1C-873F-D02D1690AC5C}">
        <p15:threadingInfo xmlns:p15="http://schemas.microsoft.com/office/powerpoint/2012/main" timeZoneBias="-420"/>
      </p:ext>
    </p:extLst>
  </p:cm>
  <p:cm authorId="2" dt="2023-11-16T16:49:35.816" idx="2">
    <p:pos x="106" y="106"/>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CC31B-76D1-46A9-8BBA-5FDE435FF517}"/>
              </a:ext>
            </a:extLst>
          </p:cNvPr>
          <p:cNvSpPr>
            <a:spLocks noGrp="1"/>
          </p:cNvSpPr>
          <p:nvPr>
            <p:ph type="hdr" sz="quarter"/>
          </p:nvPr>
        </p:nvSpPr>
        <p:spPr>
          <a:xfrm>
            <a:off x="1" y="0"/>
            <a:ext cx="4067651" cy="356688"/>
          </a:xfrm>
          <a:prstGeom prst="rect">
            <a:avLst/>
          </a:prstGeom>
        </p:spPr>
        <p:txBody>
          <a:bodyPr vert="horz" lIns="91422" tIns="45711" rIns="91422" bIns="45711"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0D4F82-240C-445A-8E3D-3204A4B8BDBC}"/>
              </a:ext>
            </a:extLst>
          </p:cNvPr>
          <p:cNvSpPr>
            <a:spLocks noGrp="1"/>
          </p:cNvSpPr>
          <p:nvPr>
            <p:ph type="dt" sz="quarter" idx="1"/>
          </p:nvPr>
        </p:nvSpPr>
        <p:spPr>
          <a:xfrm>
            <a:off x="5316793" y="0"/>
            <a:ext cx="4067651" cy="356688"/>
          </a:xfrm>
          <a:prstGeom prst="rect">
            <a:avLst/>
          </a:prstGeom>
        </p:spPr>
        <p:txBody>
          <a:bodyPr vert="horz" lIns="91422" tIns="45711" rIns="91422" bIns="45711" rtlCol="0"/>
          <a:lstStyle>
            <a:lvl1pPr algn="r">
              <a:defRPr sz="1200"/>
            </a:lvl1pPr>
          </a:lstStyle>
          <a:p>
            <a:fld id="{C1D5A416-666E-4DF3-803A-6BBD18923A8F}" type="datetimeFigureOut">
              <a:rPr lang="en-US" smtClean="0"/>
              <a:t>11/20/2023</a:t>
            </a:fld>
            <a:endParaRPr lang="en-US" dirty="0"/>
          </a:p>
        </p:txBody>
      </p:sp>
      <p:sp>
        <p:nvSpPr>
          <p:cNvPr id="4" name="Footer Placeholder 3">
            <a:extLst>
              <a:ext uri="{FF2B5EF4-FFF2-40B4-BE49-F238E27FC236}">
                <a16:creationId xmlns:a16="http://schemas.microsoft.com/office/drawing/2014/main" id="{F631B515-A08E-4AC9-A9F4-38E097EFC124}"/>
              </a:ext>
            </a:extLst>
          </p:cNvPr>
          <p:cNvSpPr>
            <a:spLocks noGrp="1"/>
          </p:cNvSpPr>
          <p:nvPr>
            <p:ph type="ftr" sz="quarter" idx="2"/>
          </p:nvPr>
        </p:nvSpPr>
        <p:spPr>
          <a:xfrm>
            <a:off x="1" y="6744201"/>
            <a:ext cx="4067651" cy="356687"/>
          </a:xfrm>
          <a:prstGeom prst="rect">
            <a:avLst/>
          </a:prstGeom>
        </p:spPr>
        <p:txBody>
          <a:bodyPr vert="horz" lIns="91422" tIns="45711" rIns="91422" bIns="4571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2912923-914C-4C52-BC17-53F21EF4ACEC}"/>
              </a:ext>
            </a:extLst>
          </p:cNvPr>
          <p:cNvSpPr>
            <a:spLocks noGrp="1"/>
          </p:cNvSpPr>
          <p:nvPr>
            <p:ph type="sldNum" sz="quarter" idx="3"/>
          </p:nvPr>
        </p:nvSpPr>
        <p:spPr>
          <a:xfrm>
            <a:off x="5316793" y="6744201"/>
            <a:ext cx="4067651" cy="356687"/>
          </a:xfrm>
          <a:prstGeom prst="rect">
            <a:avLst/>
          </a:prstGeom>
        </p:spPr>
        <p:txBody>
          <a:bodyPr vert="horz" lIns="91422" tIns="45711" rIns="91422" bIns="45711" rtlCol="0" anchor="b"/>
          <a:lstStyle>
            <a:lvl1pPr algn="r">
              <a:defRPr sz="1200"/>
            </a:lvl1pPr>
          </a:lstStyle>
          <a:p>
            <a:fld id="{004A859E-A5F2-48F6-A3D6-0A58D68DFF64}" type="slidenum">
              <a:rPr lang="en-US" smtClean="0"/>
              <a:t>‹#›</a:t>
            </a:fld>
            <a:endParaRPr lang="en-US" dirty="0"/>
          </a:p>
        </p:txBody>
      </p:sp>
    </p:spTree>
    <p:extLst>
      <p:ext uri="{BB962C8B-B14F-4D97-AF65-F5344CB8AC3E}">
        <p14:creationId xmlns:p14="http://schemas.microsoft.com/office/powerpoint/2010/main" val="253617327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7651" cy="356688"/>
          </a:xfrm>
          <a:prstGeom prst="rect">
            <a:avLst/>
          </a:prstGeom>
        </p:spPr>
        <p:txBody>
          <a:bodyPr vert="horz" lIns="91422" tIns="45711" rIns="91422" bIns="45711" rtlCol="0"/>
          <a:lstStyle>
            <a:lvl1pPr algn="l">
              <a:defRPr sz="1200"/>
            </a:lvl1pPr>
          </a:lstStyle>
          <a:p>
            <a:endParaRPr lang="en-US" dirty="0"/>
          </a:p>
        </p:txBody>
      </p:sp>
      <p:sp>
        <p:nvSpPr>
          <p:cNvPr id="3" name="Date Placeholder 2"/>
          <p:cNvSpPr>
            <a:spLocks noGrp="1"/>
          </p:cNvSpPr>
          <p:nvPr>
            <p:ph type="dt" idx="1"/>
          </p:nvPr>
        </p:nvSpPr>
        <p:spPr>
          <a:xfrm>
            <a:off x="5316793" y="0"/>
            <a:ext cx="4067651" cy="356688"/>
          </a:xfrm>
          <a:prstGeom prst="rect">
            <a:avLst/>
          </a:prstGeom>
        </p:spPr>
        <p:txBody>
          <a:bodyPr vert="horz" lIns="91422" tIns="45711" rIns="91422" bIns="45711" rtlCol="0"/>
          <a:lstStyle>
            <a:lvl1pPr algn="r">
              <a:defRPr sz="1200"/>
            </a:lvl1pPr>
          </a:lstStyle>
          <a:p>
            <a:fld id="{9D557F73-1410-46DE-87CE-E1CC40A405BC}" type="datetimeFigureOut">
              <a:rPr lang="en-US" smtClean="0"/>
              <a:t>11/20/2023</a:t>
            </a:fld>
            <a:endParaRPr lang="en-US" dirty="0"/>
          </a:p>
        </p:txBody>
      </p:sp>
      <p:sp>
        <p:nvSpPr>
          <p:cNvPr id="4" name="Slide Image Placeholder 3"/>
          <p:cNvSpPr>
            <a:spLocks noGrp="1" noRot="1" noChangeAspect="1"/>
          </p:cNvSpPr>
          <p:nvPr>
            <p:ph type="sldImg" idx="2"/>
          </p:nvPr>
        </p:nvSpPr>
        <p:spPr>
          <a:xfrm>
            <a:off x="2563813" y="887413"/>
            <a:ext cx="4259262" cy="2397125"/>
          </a:xfrm>
          <a:prstGeom prst="rect">
            <a:avLst/>
          </a:prstGeom>
          <a:noFill/>
          <a:ln w="12700">
            <a:solidFill>
              <a:prstClr val="black"/>
            </a:solidFill>
          </a:ln>
        </p:spPr>
        <p:txBody>
          <a:bodyPr vert="horz" lIns="91422" tIns="45711" rIns="91422" bIns="45711" rtlCol="0" anchor="ctr"/>
          <a:lstStyle/>
          <a:p>
            <a:endParaRPr lang="en-US" dirty="0"/>
          </a:p>
        </p:txBody>
      </p:sp>
      <p:sp>
        <p:nvSpPr>
          <p:cNvPr id="5" name="Notes Placeholder 4"/>
          <p:cNvSpPr>
            <a:spLocks noGrp="1"/>
          </p:cNvSpPr>
          <p:nvPr>
            <p:ph type="body" sz="quarter" idx="3"/>
          </p:nvPr>
        </p:nvSpPr>
        <p:spPr>
          <a:xfrm>
            <a:off x="938689" y="3417304"/>
            <a:ext cx="7509510" cy="2795974"/>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4201"/>
            <a:ext cx="4067651" cy="356687"/>
          </a:xfrm>
          <a:prstGeom prst="rect">
            <a:avLst/>
          </a:prstGeom>
        </p:spPr>
        <p:txBody>
          <a:bodyPr vert="horz" lIns="91422" tIns="45711" rIns="91422" bIns="457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6793" y="6744201"/>
            <a:ext cx="4067651" cy="356687"/>
          </a:xfrm>
          <a:prstGeom prst="rect">
            <a:avLst/>
          </a:prstGeom>
        </p:spPr>
        <p:txBody>
          <a:bodyPr vert="horz" lIns="91422" tIns="45711" rIns="91422" bIns="45711" rtlCol="0" anchor="b"/>
          <a:lstStyle>
            <a:lvl1pPr algn="r">
              <a:defRPr sz="1200"/>
            </a:lvl1pPr>
          </a:lstStyle>
          <a:p>
            <a:fld id="{C3AB97EF-ECD5-4935-A9BE-674F893E6053}" type="slidenum">
              <a:rPr lang="en-US" smtClean="0"/>
              <a:t>‹#›</a:t>
            </a:fld>
            <a:endParaRPr lang="en-US" dirty="0"/>
          </a:p>
        </p:txBody>
      </p:sp>
    </p:spTree>
    <p:extLst>
      <p:ext uri="{BB962C8B-B14F-4D97-AF65-F5344CB8AC3E}">
        <p14:creationId xmlns:p14="http://schemas.microsoft.com/office/powerpoint/2010/main" val="42220887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C3AB97EF-ECD5-4935-A9BE-674F893E6053}" type="slidenum">
              <a:rPr lang="en-US" smtClean="0"/>
              <a:t>1</a:t>
            </a:fld>
            <a:endParaRPr lang="en-US" dirty="0"/>
          </a:p>
        </p:txBody>
      </p:sp>
    </p:spTree>
    <p:extLst>
      <p:ext uri="{BB962C8B-B14F-4D97-AF65-F5344CB8AC3E}">
        <p14:creationId xmlns:p14="http://schemas.microsoft.com/office/powerpoint/2010/main" val="145100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12</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111915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13</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356100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14</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106034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15</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21817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16</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11015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17</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391639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18</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420374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19</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350981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20</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262195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3</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253856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4</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231996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5</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252252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6</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413227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7</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342678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93" indent="-285693">
              <a:spcAft>
                <a:spcPts val="1800"/>
              </a:spcAft>
              <a:buFont typeface="Wingdings" panose="05000000000000000000" pitchFamily="2" charset="2"/>
              <a:buChar char="§"/>
            </a:pPr>
            <a:r>
              <a:rPr lang="en-US" kern="0" dirty="0"/>
              <a:t>Greatest challenge to mankind. Trillion of USD to be invested in RE + necessary infrastructure</a:t>
            </a:r>
          </a:p>
          <a:p>
            <a:pPr marL="285693" indent="-285693">
              <a:spcAft>
                <a:spcPts val="1800"/>
              </a:spcAft>
              <a:buFont typeface="Wingdings" panose="05000000000000000000" pitchFamily="2" charset="2"/>
              <a:buChar char="§"/>
            </a:pPr>
            <a:r>
              <a:rPr lang="en-US" kern="0" dirty="0"/>
              <a:t>And electrolysis capacity and production capacity to produce the 10% hydrogen needed…</a:t>
            </a:r>
          </a:p>
          <a:p>
            <a:pPr marL="285693" indent="-285693">
              <a:spcAft>
                <a:spcPts val="1800"/>
              </a:spcAft>
              <a:buFont typeface="Wingdings" panose="05000000000000000000" pitchFamily="2" charset="2"/>
              <a:buChar char="§"/>
            </a:pPr>
            <a:r>
              <a:rPr lang="en-US" kern="0" dirty="0"/>
              <a:t>Dominant routes will be </a:t>
            </a:r>
            <a:r>
              <a:rPr lang="en-US" b="1" kern="0" dirty="0"/>
              <a:t>electrolysis</a:t>
            </a:r>
            <a:r>
              <a:rPr lang="en-US" kern="0" dirty="0"/>
              <a:t> and </a:t>
            </a:r>
            <a:r>
              <a:rPr lang="en-US" b="1" kern="0" dirty="0"/>
              <a:t>NG</a:t>
            </a:r>
            <a:r>
              <a:rPr lang="en-US" kern="0" dirty="0"/>
              <a:t> with CCUS</a:t>
            </a:r>
          </a:p>
          <a:p>
            <a:pPr marL="285693" indent="-285693">
              <a:spcAft>
                <a:spcPts val="1800"/>
              </a:spcAft>
              <a:buFont typeface="Wingdings" panose="05000000000000000000" pitchFamily="2" charset="2"/>
              <a:buChar char="§"/>
            </a:pPr>
            <a:r>
              <a:rPr lang="en-US" kern="0" dirty="0"/>
              <a:t>The wildcard is nuclear </a:t>
            </a:r>
            <a:br>
              <a:rPr lang="en-US" kern="0" dirty="0"/>
            </a:br>
            <a:r>
              <a:rPr lang="en-US" kern="0" dirty="0"/>
              <a:t>and </a:t>
            </a:r>
            <a:r>
              <a:rPr lang="en-US" b="1" kern="0" dirty="0"/>
              <a:t>new innovative routes to hydrogen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C3AB97EF-ECD5-4935-A9BE-674F893E6053}" type="slidenum">
              <a:rPr lang="en-US" smtClean="0"/>
              <a:t>8</a:t>
            </a:fld>
            <a:endParaRPr lang="en-US" dirty="0"/>
          </a:p>
        </p:txBody>
      </p:sp>
    </p:spTree>
    <p:extLst>
      <p:ext uri="{BB962C8B-B14F-4D97-AF65-F5344CB8AC3E}">
        <p14:creationId xmlns:p14="http://schemas.microsoft.com/office/powerpoint/2010/main" val="273042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93" indent="-285693">
              <a:spcAft>
                <a:spcPts val="1800"/>
              </a:spcAft>
              <a:buFont typeface="Wingdings" panose="05000000000000000000" pitchFamily="2" charset="2"/>
              <a:buChar char="§"/>
            </a:pPr>
            <a:r>
              <a:rPr lang="en-US" kern="0" dirty="0"/>
              <a:t>Greatest challenge to mankind. Trillion of USD to be invested in RE + necessary infrastructure</a:t>
            </a:r>
          </a:p>
          <a:p>
            <a:pPr marL="285693" indent="-285693">
              <a:spcAft>
                <a:spcPts val="1800"/>
              </a:spcAft>
              <a:buFont typeface="Wingdings" panose="05000000000000000000" pitchFamily="2" charset="2"/>
              <a:buChar char="§"/>
            </a:pPr>
            <a:r>
              <a:rPr lang="en-US" kern="0" dirty="0"/>
              <a:t>And electrolysis capacity and production capacity to produce the 10% hydrogen needed…</a:t>
            </a:r>
          </a:p>
          <a:p>
            <a:pPr marL="285693" indent="-285693">
              <a:spcAft>
                <a:spcPts val="1800"/>
              </a:spcAft>
              <a:buFont typeface="Wingdings" panose="05000000000000000000" pitchFamily="2" charset="2"/>
              <a:buChar char="§"/>
            </a:pPr>
            <a:r>
              <a:rPr lang="en-US" kern="0" dirty="0"/>
              <a:t>Dominant routes will be </a:t>
            </a:r>
            <a:r>
              <a:rPr lang="en-US" b="1" kern="0" dirty="0"/>
              <a:t>electrolysis</a:t>
            </a:r>
            <a:r>
              <a:rPr lang="en-US" kern="0" dirty="0"/>
              <a:t> and </a:t>
            </a:r>
            <a:r>
              <a:rPr lang="en-US" b="1" kern="0" dirty="0"/>
              <a:t>NG</a:t>
            </a:r>
            <a:r>
              <a:rPr lang="en-US" kern="0" dirty="0"/>
              <a:t> with CCUS</a:t>
            </a:r>
          </a:p>
          <a:p>
            <a:pPr marL="285693" indent="-285693">
              <a:spcAft>
                <a:spcPts val="1800"/>
              </a:spcAft>
              <a:buFont typeface="Wingdings" panose="05000000000000000000" pitchFamily="2" charset="2"/>
              <a:buChar char="§"/>
            </a:pPr>
            <a:r>
              <a:rPr lang="en-US" kern="0" dirty="0"/>
              <a:t>The wildcard is nuclear </a:t>
            </a:r>
            <a:br>
              <a:rPr lang="en-US" kern="0" dirty="0"/>
            </a:br>
            <a:r>
              <a:rPr lang="en-US" kern="0" dirty="0"/>
              <a:t>and </a:t>
            </a:r>
            <a:r>
              <a:rPr lang="en-US" b="1" kern="0" dirty="0"/>
              <a:t>new innovative routes to hydrogen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C3AB97EF-ECD5-4935-A9BE-674F893E6053}" type="slidenum">
              <a:rPr lang="en-US" smtClean="0"/>
              <a:t>9</a:t>
            </a:fld>
            <a:endParaRPr lang="en-US" dirty="0"/>
          </a:p>
        </p:txBody>
      </p:sp>
    </p:spTree>
    <p:extLst>
      <p:ext uri="{BB962C8B-B14F-4D97-AF65-F5344CB8AC3E}">
        <p14:creationId xmlns:p14="http://schemas.microsoft.com/office/powerpoint/2010/main" val="359757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C8289-3891-455C-8340-48E694C4FF7D}" type="slidenum">
              <a:rPr lang="en-US" smtClean="0">
                <a:solidFill>
                  <a:prstClr val="black"/>
                </a:solidFill>
                <a:latin typeface="Arial" charset="0"/>
              </a:rPr>
              <a:pPr/>
              <a:t>10</a:t>
            </a:fld>
            <a:endParaRPr lang="en-US">
              <a:solidFill>
                <a:prstClr val="black"/>
              </a:solidFill>
              <a:latin typeface="Arial" charset="0"/>
            </a:endParaRPr>
          </a:p>
        </p:txBody>
      </p:sp>
      <p:sp>
        <p:nvSpPr>
          <p:cNvPr id="112642" name="Rectangle 2"/>
          <p:cNvSpPr>
            <a:spLocks noGrp="1" noRot="1" noChangeAspect="1" noChangeArrowheads="1" noTextEdit="1"/>
          </p:cNvSpPr>
          <p:nvPr>
            <p:ph type="sldImg"/>
          </p:nvPr>
        </p:nvSpPr>
        <p:spPr bwMode="auto">
          <a:xfrm>
            <a:off x="-828675" y="763588"/>
            <a:ext cx="6791325" cy="3819525"/>
          </a:xfrm>
          <a:noFill/>
          <a:ln cap="flat">
            <a:solidFill>
              <a:srgbClr val="000000"/>
            </a:solidFill>
            <a:miter lim="800000"/>
            <a:headEnd/>
            <a:tailEnd/>
          </a:ln>
        </p:spPr>
      </p:sp>
      <p:sp>
        <p:nvSpPr>
          <p:cNvPr id="112643" name="Rectangle 3"/>
          <p:cNvSpPr>
            <a:spLocks noGrp="1" noChangeArrowheads="1"/>
          </p:cNvSpPr>
          <p:nvPr>
            <p:ph type="body" idx="1"/>
          </p:nvPr>
        </p:nvSpPr>
        <p:spPr bwMode="auto">
          <a:xfrm>
            <a:off x="675305" y="4841650"/>
            <a:ext cx="3771725" cy="4502469"/>
          </a:xfrm>
          <a:noFill/>
        </p:spPr>
        <p:txBody>
          <a:bodyPr wrap="square" lIns="90442" tIns="44428" rIns="90442" bIns="44428" numCol="1" anchor="t" anchorCtr="0" compatLnSpc="1">
            <a:prstTxWarp prst="textNoShape">
              <a:avLst/>
            </a:prstTxWarp>
          </a:bodyPr>
          <a:lstStyle/>
          <a:p>
            <a:pPr eaLnBrk="1" hangingPunct="1">
              <a:spcBef>
                <a:spcPct val="0"/>
              </a:spcBef>
            </a:pPr>
            <a:r>
              <a:rPr lang="en-US"/>
              <a:t>This slide shows the Base Case.  </a:t>
            </a:r>
          </a:p>
        </p:txBody>
      </p:sp>
    </p:spTree>
    <p:extLst>
      <p:ext uri="{BB962C8B-B14F-4D97-AF65-F5344CB8AC3E}">
        <p14:creationId xmlns:p14="http://schemas.microsoft.com/office/powerpoint/2010/main" val="591187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7" name="bk object 17">
            <a:extLst>
              <a:ext uri="{FF2B5EF4-FFF2-40B4-BE49-F238E27FC236}">
                <a16:creationId xmlns:a16="http://schemas.microsoft.com/office/drawing/2014/main" id="{AD4C0A90-8D6F-40D7-A182-04F45DA2F950}"/>
              </a:ext>
            </a:extLst>
          </p:cNvPr>
          <p:cNvSpPr/>
          <p:nvPr userDrawn="1"/>
        </p:nvSpPr>
        <p:spPr>
          <a:xfrm>
            <a:off x="0" y="2176272"/>
            <a:ext cx="12191695" cy="32415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0" name="bk object 19">
            <a:extLst>
              <a:ext uri="{FF2B5EF4-FFF2-40B4-BE49-F238E27FC236}">
                <a16:creationId xmlns:a16="http://schemas.microsoft.com/office/drawing/2014/main" id="{A7D620C1-6311-4A6B-B3CD-3B7A894A2334}"/>
              </a:ext>
            </a:extLst>
          </p:cNvPr>
          <p:cNvSpPr/>
          <p:nvPr userDrawn="1"/>
        </p:nvSpPr>
        <p:spPr>
          <a:xfrm>
            <a:off x="0" y="3648455"/>
            <a:ext cx="6447790" cy="1216025"/>
          </a:xfrm>
          <a:custGeom>
            <a:avLst/>
            <a:gdLst/>
            <a:ahLst/>
            <a:cxnLst/>
            <a:rect l="l" t="t" r="r" b="b"/>
            <a:pathLst>
              <a:path w="6447790" h="1216025">
                <a:moveTo>
                  <a:pt x="6447604" y="0"/>
                </a:moveTo>
                <a:lnTo>
                  <a:pt x="0" y="0"/>
                </a:lnTo>
                <a:lnTo>
                  <a:pt x="0" y="1215791"/>
                </a:lnTo>
                <a:lnTo>
                  <a:pt x="5492132" y="1211910"/>
                </a:lnTo>
                <a:lnTo>
                  <a:pt x="6447604" y="0"/>
                </a:lnTo>
                <a:close/>
              </a:path>
            </a:pathLst>
          </a:custGeom>
          <a:solidFill>
            <a:srgbClr val="A2C6E2">
              <a:alpha val="25000"/>
            </a:srgbClr>
          </a:solidFill>
        </p:spPr>
        <p:txBody>
          <a:bodyPr wrap="square" lIns="0" tIns="0" rIns="0" bIns="0" rtlCol="0"/>
          <a:lstStyle/>
          <a:p>
            <a:endParaRPr dirty="0"/>
          </a:p>
        </p:txBody>
      </p:sp>
      <p:sp>
        <p:nvSpPr>
          <p:cNvPr id="16" name="bk object 16"/>
          <p:cNvSpPr/>
          <p:nvPr/>
        </p:nvSpPr>
        <p:spPr>
          <a:xfrm>
            <a:off x="0" y="1581911"/>
            <a:ext cx="3989070" cy="548005"/>
          </a:xfrm>
          <a:custGeom>
            <a:avLst/>
            <a:gdLst/>
            <a:ahLst/>
            <a:cxnLst/>
            <a:rect l="l" t="t" r="r" b="b"/>
            <a:pathLst>
              <a:path w="3989070" h="548005">
                <a:moveTo>
                  <a:pt x="3557244" y="0"/>
                </a:moveTo>
                <a:lnTo>
                  <a:pt x="0" y="0"/>
                </a:lnTo>
                <a:lnTo>
                  <a:pt x="0" y="547725"/>
                </a:lnTo>
                <a:lnTo>
                  <a:pt x="3989070" y="547725"/>
                </a:lnTo>
                <a:lnTo>
                  <a:pt x="3557244" y="0"/>
                </a:lnTo>
                <a:close/>
              </a:path>
            </a:pathLst>
          </a:custGeom>
          <a:solidFill>
            <a:srgbClr val="182857"/>
          </a:solidFill>
        </p:spPr>
        <p:txBody>
          <a:bodyPr wrap="square" lIns="0" tIns="0" rIns="0" bIns="0" rtlCol="0"/>
          <a:lstStyle/>
          <a:p>
            <a:endParaRPr dirty="0"/>
          </a:p>
        </p:txBody>
      </p:sp>
      <p:sp>
        <p:nvSpPr>
          <p:cNvPr id="29" name="Holder 2">
            <a:extLst>
              <a:ext uri="{FF2B5EF4-FFF2-40B4-BE49-F238E27FC236}">
                <a16:creationId xmlns:a16="http://schemas.microsoft.com/office/drawing/2014/main" id="{50A07D45-F982-4036-ABE7-BBA419F3BD82}"/>
              </a:ext>
            </a:extLst>
          </p:cNvPr>
          <p:cNvSpPr>
            <a:spLocks noGrp="1"/>
          </p:cNvSpPr>
          <p:nvPr>
            <p:ph type="title"/>
          </p:nvPr>
        </p:nvSpPr>
        <p:spPr>
          <a:xfrm>
            <a:off x="633324" y="2427760"/>
            <a:ext cx="6075589" cy="1216024"/>
          </a:xfrm>
          <a:prstGeom prst="rect">
            <a:avLst/>
          </a:prstGeom>
        </p:spPr>
        <p:txBody>
          <a:bodyPr wrap="square" lIns="91440" tIns="0" rIns="0" bIns="91440" anchor="b">
            <a:noAutofit/>
          </a:bodyPr>
          <a:lstStyle>
            <a:lvl1pPr>
              <a:defRPr sz="3200" b="0" i="0">
                <a:solidFill>
                  <a:schemeClr val="bg1"/>
                </a:solidFill>
                <a:latin typeface="Calibri Light"/>
                <a:cs typeface="Calibri Light"/>
              </a:defRPr>
            </a:lvl1pPr>
          </a:lstStyle>
          <a:p>
            <a:endParaRPr dirty="0"/>
          </a:p>
        </p:txBody>
      </p:sp>
      <p:pic>
        <p:nvPicPr>
          <p:cNvPr id="31" name="Picture 30" descr="Logo&#10;&#10;Description automatically generated">
            <a:extLst>
              <a:ext uri="{FF2B5EF4-FFF2-40B4-BE49-F238E27FC236}">
                <a16:creationId xmlns:a16="http://schemas.microsoft.com/office/drawing/2014/main" id="{16CA0A35-69F4-4DD0-969A-D46FF77B66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6396" y="517065"/>
            <a:ext cx="1203490" cy="666548"/>
          </a:xfrm>
          <a:prstGeom prst="rect">
            <a:avLst/>
          </a:prstGeom>
        </p:spPr>
      </p:pic>
      <p:pic>
        <p:nvPicPr>
          <p:cNvPr id="8" name="Picture 7">
            <a:extLst>
              <a:ext uri="{FF2B5EF4-FFF2-40B4-BE49-F238E27FC236}">
                <a16:creationId xmlns:a16="http://schemas.microsoft.com/office/drawing/2014/main" id="{91AD8B07-161F-43FD-88DC-35317F8E42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98609" y="5479155"/>
            <a:ext cx="5593086" cy="653532"/>
          </a:xfrm>
          <a:prstGeom prst="rect">
            <a:avLst/>
          </a:prstGeom>
        </p:spPr>
      </p:pic>
      <p:sp>
        <p:nvSpPr>
          <p:cNvPr id="12" name="Parallelogram 11">
            <a:extLst>
              <a:ext uri="{FF2B5EF4-FFF2-40B4-BE49-F238E27FC236}">
                <a16:creationId xmlns:a16="http://schemas.microsoft.com/office/drawing/2014/main" id="{5B097DF4-F1AF-4B02-9D0B-B9794E1CD364}"/>
              </a:ext>
            </a:extLst>
          </p:cNvPr>
          <p:cNvSpPr/>
          <p:nvPr userDrawn="1"/>
        </p:nvSpPr>
        <p:spPr>
          <a:xfrm>
            <a:off x="5603289" y="3648454"/>
            <a:ext cx="2926080" cy="1216025"/>
          </a:xfrm>
          <a:prstGeom prst="parallelogram">
            <a:avLst>
              <a:gd name="adj" fmla="val 78510"/>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FC24C73B-C048-4AB5-A20D-52585AC8FDAB}"/>
              </a:ext>
            </a:extLst>
          </p:cNvPr>
          <p:cNvSpPr/>
          <p:nvPr userDrawn="1"/>
        </p:nvSpPr>
        <p:spPr>
          <a:xfrm>
            <a:off x="7659715" y="3648454"/>
            <a:ext cx="2912109" cy="1216152"/>
          </a:xfrm>
          <a:prstGeom prst="parallelogram">
            <a:avLst>
              <a:gd name="adj" fmla="val 78510"/>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3255407-AB31-4EE6-AE46-1A7560C88AFB}"/>
              </a:ext>
            </a:extLst>
          </p:cNvPr>
          <p:cNvSpPr/>
          <p:nvPr userDrawn="1"/>
        </p:nvSpPr>
        <p:spPr>
          <a:xfrm>
            <a:off x="9716141" y="3648454"/>
            <a:ext cx="2456099" cy="1216152"/>
          </a:xfrm>
          <a:custGeom>
            <a:avLst/>
            <a:gdLst>
              <a:gd name="connsiteX0" fmla="*/ 954801 w 2456099"/>
              <a:gd name="connsiteY0" fmla="*/ 0 h 1216152"/>
              <a:gd name="connsiteX1" fmla="*/ 2456099 w 2456099"/>
              <a:gd name="connsiteY1" fmla="*/ 0 h 1216152"/>
              <a:gd name="connsiteX2" fmla="*/ 2456099 w 2456099"/>
              <a:gd name="connsiteY2" fmla="*/ 580831 h 1216152"/>
              <a:gd name="connsiteX3" fmla="*/ 1957308 w 2456099"/>
              <a:gd name="connsiteY3" fmla="*/ 1216152 h 1216152"/>
              <a:gd name="connsiteX4" fmla="*/ 0 w 2456099"/>
              <a:gd name="connsiteY4" fmla="*/ 1216152 h 121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099" h="1216152">
                <a:moveTo>
                  <a:pt x="954801" y="0"/>
                </a:moveTo>
                <a:lnTo>
                  <a:pt x="2456099" y="0"/>
                </a:lnTo>
                <a:lnTo>
                  <a:pt x="2456099" y="580831"/>
                </a:lnTo>
                <a:lnTo>
                  <a:pt x="1957308" y="1216152"/>
                </a:lnTo>
                <a:lnTo>
                  <a:pt x="0" y="1216152"/>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9E35731-DF95-428C-A6C6-D1AB77EB3797}"/>
              </a:ext>
            </a:extLst>
          </p:cNvPr>
          <p:cNvSpPr/>
          <p:nvPr userDrawn="1"/>
        </p:nvSpPr>
        <p:spPr>
          <a:xfrm>
            <a:off x="11781174" y="4343015"/>
            <a:ext cx="409402" cy="521464"/>
          </a:xfrm>
          <a:custGeom>
            <a:avLst/>
            <a:gdLst>
              <a:gd name="connsiteX0" fmla="*/ 409402 w 409402"/>
              <a:gd name="connsiteY0" fmla="*/ 0 h 521464"/>
              <a:gd name="connsiteX1" fmla="*/ 409402 w 409402"/>
              <a:gd name="connsiteY1" fmla="*/ 521464 h 521464"/>
              <a:gd name="connsiteX2" fmla="*/ 0 w 409402"/>
              <a:gd name="connsiteY2" fmla="*/ 521464 h 521464"/>
            </a:gdLst>
            <a:ahLst/>
            <a:cxnLst>
              <a:cxn ang="0">
                <a:pos x="connsiteX0" y="connsiteY0"/>
              </a:cxn>
              <a:cxn ang="0">
                <a:pos x="connsiteX1" y="connsiteY1"/>
              </a:cxn>
              <a:cxn ang="0">
                <a:pos x="connsiteX2" y="connsiteY2"/>
              </a:cxn>
            </a:cxnLst>
            <a:rect l="l" t="t" r="r" b="b"/>
            <a:pathLst>
              <a:path w="409402" h="521464">
                <a:moveTo>
                  <a:pt x="409402" y="0"/>
                </a:moveTo>
                <a:lnTo>
                  <a:pt x="409402" y="521464"/>
                </a:lnTo>
                <a:lnTo>
                  <a:pt x="0" y="521464"/>
                </a:lnTo>
                <a:close/>
              </a:path>
            </a:pathLst>
          </a:custGeom>
          <a:solidFill>
            <a:srgbClr val="A2C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Subtitle 2">
            <a:extLst>
              <a:ext uri="{FF2B5EF4-FFF2-40B4-BE49-F238E27FC236}">
                <a16:creationId xmlns:a16="http://schemas.microsoft.com/office/drawing/2014/main" id="{9255DD2E-92B5-4138-ACBA-020B7DFCE144}"/>
              </a:ext>
            </a:extLst>
          </p:cNvPr>
          <p:cNvSpPr>
            <a:spLocks noGrp="1"/>
          </p:cNvSpPr>
          <p:nvPr>
            <p:ph type="subTitle" idx="1"/>
          </p:nvPr>
        </p:nvSpPr>
        <p:spPr>
          <a:xfrm>
            <a:off x="633323" y="3826565"/>
            <a:ext cx="4950511" cy="869794"/>
          </a:xfrm>
        </p:spPr>
        <p:txBody>
          <a:bodyPr lIns="91440"/>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object 18">
            <a:extLst>
              <a:ext uri="{FF2B5EF4-FFF2-40B4-BE49-F238E27FC236}">
                <a16:creationId xmlns:a16="http://schemas.microsoft.com/office/drawing/2014/main" id="{88BA46BC-76C0-4299-908C-8C73700D5B3A}"/>
              </a:ext>
            </a:extLst>
          </p:cNvPr>
          <p:cNvSpPr txBox="1"/>
          <p:nvPr userDrawn="1"/>
        </p:nvSpPr>
        <p:spPr>
          <a:xfrm>
            <a:off x="415856" y="6630262"/>
            <a:ext cx="1652106" cy="115232"/>
          </a:xfrm>
          <a:prstGeom prst="rect">
            <a:avLst/>
          </a:prstGeom>
        </p:spPr>
        <p:txBody>
          <a:bodyPr vert="horz" wrap="square" lIns="0" tIns="0" rIns="0" bIns="0" rtlCol="0">
            <a:spAutoFit/>
          </a:bodyPr>
          <a:lstStyle/>
          <a:p>
            <a:pPr marL="12700">
              <a:lnSpc>
                <a:spcPts val="900"/>
              </a:lnSpc>
            </a:pPr>
            <a:r>
              <a:rPr lang="en-US" sz="800" b="0" dirty="0">
                <a:solidFill>
                  <a:srgbClr val="A2C6E2"/>
                </a:solidFill>
                <a:latin typeface="+mj-lt"/>
                <a:cs typeface="MrEavesXLModOTBook"/>
              </a:rPr>
              <a:t>© 2022 Kellogg Brown &amp; Root LLC </a:t>
            </a:r>
            <a:endParaRPr lang="en-US" sz="800" dirty="0">
              <a:solidFill>
                <a:srgbClr val="A2C6E2"/>
              </a:solidFill>
              <a:latin typeface="+mj-lt"/>
              <a:cs typeface="MrEavesXLModOTBook"/>
            </a:endParaRPr>
          </a:p>
        </p:txBody>
      </p:sp>
      <p:sp>
        <p:nvSpPr>
          <p:cNvPr id="5" name="Footer Placeholder 4">
            <a:extLst>
              <a:ext uri="{FF2B5EF4-FFF2-40B4-BE49-F238E27FC236}">
                <a16:creationId xmlns:a16="http://schemas.microsoft.com/office/drawing/2014/main" id="{BCC05271-D500-48E8-9027-4868D817FC0C}"/>
              </a:ext>
            </a:extLst>
          </p:cNvPr>
          <p:cNvSpPr>
            <a:spLocks noGrp="1"/>
          </p:cNvSpPr>
          <p:nvPr>
            <p:ph type="ftr" sz="quarter" idx="11"/>
          </p:nvPr>
        </p:nvSpPr>
        <p:spPr/>
        <p:txBody>
          <a:bodyPr bIns="45720"/>
          <a:lstStyle/>
          <a:p>
            <a:r>
              <a:rPr lang="en-US" dirty="0"/>
              <a:t>KBR | Technology</a:t>
            </a:r>
          </a:p>
        </p:txBody>
      </p:sp>
    </p:spTree>
    <p:extLst>
      <p:ext uri="{BB962C8B-B14F-4D97-AF65-F5344CB8AC3E}">
        <p14:creationId xmlns:p14="http://schemas.microsoft.com/office/powerpoint/2010/main" val="417944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3" name="Rectangle 22"/>
          <p:cNvSpPr/>
          <p:nvPr userDrawn="1"/>
        </p:nvSpPr>
        <p:spPr>
          <a:xfrm>
            <a:off x="1" y="6445248"/>
            <a:ext cx="8166685" cy="412752"/>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6" dirty="0">
              <a:solidFill>
                <a:srgbClr val="00205C"/>
              </a:solidFill>
            </a:endParaRPr>
          </a:p>
        </p:txBody>
      </p:sp>
      <p:sp>
        <p:nvSpPr>
          <p:cNvPr id="8" name="Footer Placeholder 7"/>
          <p:cNvSpPr>
            <a:spLocks noGrp="1"/>
          </p:cNvSpPr>
          <p:nvPr>
            <p:ph type="ftr" sz="quarter" idx="10"/>
          </p:nvPr>
        </p:nvSpPr>
        <p:spPr/>
        <p:txBody>
          <a:bodyPr/>
          <a:lstStyle>
            <a:lvl1pPr>
              <a:defRPr/>
            </a:lvl1pPr>
          </a:lstStyle>
          <a:p>
            <a:r>
              <a:rPr lang="en-US" dirty="0"/>
              <a:t>KBR Sustainable Technology Solutions</a:t>
            </a:r>
          </a:p>
        </p:txBody>
      </p:sp>
      <p:sp>
        <p:nvSpPr>
          <p:cNvPr id="9" name="Slide Number Placeholder 8"/>
          <p:cNvSpPr>
            <a:spLocks noGrp="1"/>
          </p:cNvSpPr>
          <p:nvPr>
            <p:ph type="sldNum" sz="quarter" idx="11"/>
          </p:nvPr>
        </p:nvSpPr>
        <p:spPr/>
        <p:txBody>
          <a:bodyPr/>
          <a:lstStyle/>
          <a:p>
            <a:fld id="{CF041C16-093A-4073-AC1F-A0BBA60B080D}" type="slidenum">
              <a:rPr lang="en-US" smtClean="0"/>
              <a:pPr/>
              <a:t>‹#›</a:t>
            </a:fld>
            <a:endParaRPr lang="en-US" dirty="0"/>
          </a:p>
        </p:txBody>
      </p:sp>
      <p:grpSp>
        <p:nvGrpSpPr>
          <p:cNvPr id="13" name="Group 12"/>
          <p:cNvGrpSpPr/>
          <p:nvPr userDrawn="1"/>
        </p:nvGrpSpPr>
        <p:grpSpPr>
          <a:xfrm>
            <a:off x="8502450" y="6159177"/>
            <a:ext cx="2070100" cy="707948"/>
            <a:chOff x="6609448" y="4877301"/>
            <a:chExt cx="2070100" cy="707948"/>
          </a:xfrm>
          <a:solidFill>
            <a:srgbClr val="A2C7E2">
              <a:alpha val="23000"/>
            </a:srgbClr>
          </a:solidFill>
        </p:grpSpPr>
        <p:sp>
          <p:nvSpPr>
            <p:cNvPr id="14" name="Rectangle 5"/>
            <p:cNvSpPr>
              <a:spLocks noChangeArrowheads="1"/>
            </p:cNvSpPr>
            <p:nvPr userDrawn="1"/>
          </p:nvSpPr>
          <p:spPr bwMode="auto">
            <a:xfrm>
              <a:off x="7036486" y="4877301"/>
              <a:ext cx="290513" cy="293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15" name="Rectangle 6"/>
            <p:cNvSpPr>
              <a:spLocks noChangeArrowheads="1"/>
            </p:cNvSpPr>
            <p:nvPr userDrawn="1"/>
          </p:nvSpPr>
          <p:spPr bwMode="auto">
            <a:xfrm>
              <a:off x="6609448" y="5170989"/>
              <a:ext cx="427038"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16" name="Rectangle 7"/>
            <p:cNvSpPr>
              <a:spLocks noChangeArrowheads="1"/>
            </p:cNvSpPr>
            <p:nvPr userDrawn="1"/>
          </p:nvSpPr>
          <p:spPr bwMode="auto">
            <a:xfrm>
              <a:off x="7368273" y="5253539"/>
              <a:ext cx="2190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17" name="Rectangle 8"/>
            <p:cNvSpPr>
              <a:spLocks noChangeArrowheads="1"/>
            </p:cNvSpPr>
            <p:nvPr userDrawn="1"/>
          </p:nvSpPr>
          <p:spPr bwMode="auto">
            <a:xfrm>
              <a:off x="7587348" y="5432926"/>
              <a:ext cx="25558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18" name="Rectangle 9"/>
            <p:cNvSpPr>
              <a:spLocks noChangeArrowheads="1"/>
            </p:cNvSpPr>
            <p:nvPr userDrawn="1"/>
          </p:nvSpPr>
          <p:spPr bwMode="auto">
            <a:xfrm>
              <a:off x="7873098" y="5432926"/>
              <a:ext cx="18573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19" name="Rectangle 10"/>
            <p:cNvSpPr>
              <a:spLocks noChangeArrowheads="1"/>
            </p:cNvSpPr>
            <p:nvPr userDrawn="1"/>
          </p:nvSpPr>
          <p:spPr bwMode="auto">
            <a:xfrm>
              <a:off x="8012798" y="5178926"/>
              <a:ext cx="79375"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20" name="Rectangle 11"/>
            <p:cNvSpPr>
              <a:spLocks noChangeArrowheads="1"/>
            </p:cNvSpPr>
            <p:nvPr userDrawn="1"/>
          </p:nvSpPr>
          <p:spPr bwMode="auto">
            <a:xfrm>
              <a:off x="8314423" y="5490076"/>
              <a:ext cx="106363" cy="95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21" name="Rectangle 12"/>
            <p:cNvSpPr>
              <a:spLocks noChangeArrowheads="1"/>
            </p:cNvSpPr>
            <p:nvPr userDrawn="1"/>
          </p:nvSpPr>
          <p:spPr bwMode="auto">
            <a:xfrm>
              <a:off x="8133448" y="5277351"/>
              <a:ext cx="180975" cy="182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sp>
          <p:nvSpPr>
            <p:cNvPr id="22" name="Rectangle 13"/>
            <p:cNvSpPr>
              <a:spLocks noChangeArrowheads="1"/>
            </p:cNvSpPr>
            <p:nvPr userDrawn="1"/>
          </p:nvSpPr>
          <p:spPr bwMode="auto">
            <a:xfrm>
              <a:off x="8495398" y="5223376"/>
              <a:ext cx="184150" cy="17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96" dirty="0"/>
            </a:p>
          </p:txBody>
        </p:sp>
      </p:grpSp>
      <p:sp>
        <p:nvSpPr>
          <p:cNvPr id="24" name="TextBox 23"/>
          <p:cNvSpPr txBox="1"/>
          <p:nvPr userDrawn="1"/>
        </p:nvSpPr>
        <p:spPr>
          <a:xfrm>
            <a:off x="5103086" y="6509401"/>
            <a:ext cx="2958039" cy="266355"/>
          </a:xfrm>
          <a:prstGeom prst="rect">
            <a:avLst/>
          </a:prstGeom>
          <a:noFill/>
        </p:spPr>
        <p:txBody>
          <a:bodyPr wrap="square" rtlCol="0">
            <a:spAutoFit/>
          </a:bodyPr>
          <a:lstStyle/>
          <a:p>
            <a:pPr algn="r"/>
            <a:r>
              <a:rPr lang="en-US" sz="1131" dirty="0">
                <a:solidFill>
                  <a:schemeClr val="bg1"/>
                </a:solidFill>
              </a:rPr>
              <a:t>Proud history,</a:t>
            </a:r>
            <a:r>
              <a:rPr lang="en-US" sz="1131" baseline="0" dirty="0">
                <a:solidFill>
                  <a:schemeClr val="bg1"/>
                </a:solidFill>
              </a:rPr>
              <a:t> bright future.</a:t>
            </a:r>
            <a:endParaRPr lang="en-US" sz="1131" dirty="0">
              <a:solidFill>
                <a:schemeClr val="bg1"/>
              </a:solidFill>
            </a:endParaRPr>
          </a:p>
        </p:txBody>
      </p:sp>
      <p:sp>
        <p:nvSpPr>
          <p:cNvPr id="25" name="TextBox 24"/>
          <p:cNvSpPr txBox="1"/>
          <p:nvPr userDrawn="1"/>
        </p:nvSpPr>
        <p:spPr>
          <a:xfrm>
            <a:off x="8166685" y="6677862"/>
            <a:ext cx="3352800" cy="179280"/>
          </a:xfrm>
          <a:prstGeom prst="rect">
            <a:avLst/>
          </a:prstGeom>
          <a:noFill/>
        </p:spPr>
        <p:txBody>
          <a:bodyPr wrap="square" rtlCol="0" anchor="b">
            <a:spAutoFit/>
          </a:bodyPr>
          <a:lstStyle/>
          <a:p>
            <a:pPr marL="0" marR="0" indent="0" algn="l" defTabSz="861451" rtl="0" eaLnBrk="1" fontAlgn="auto" latinLnBrk="0" hangingPunct="1">
              <a:lnSpc>
                <a:spcPct val="100000"/>
              </a:lnSpc>
              <a:spcBef>
                <a:spcPts val="0"/>
              </a:spcBef>
              <a:spcAft>
                <a:spcPts val="0"/>
              </a:spcAft>
              <a:buClrTx/>
              <a:buSzTx/>
              <a:buFontTx/>
              <a:buNone/>
              <a:tabLst/>
              <a:defRPr/>
            </a:pPr>
            <a:r>
              <a:rPr lang="en-US" sz="565" kern="1200" dirty="0">
                <a:solidFill>
                  <a:srgbClr val="00205C"/>
                </a:solidFill>
                <a:effectLst/>
                <a:latin typeface="Calibri" panose="020F0502020204030204" pitchFamily="34" charset="0"/>
                <a:ea typeface="+mn-ea"/>
                <a:cs typeface="Calibri" panose="020F0502020204030204" pitchFamily="34" charset="0"/>
              </a:rPr>
              <a:t>©2021 Kellogg Brown &amp; Root LLC. All Rights Reserved.</a:t>
            </a:r>
            <a:r>
              <a:rPr lang="en-US" sz="565" kern="1200" dirty="0">
                <a:solidFill>
                  <a:schemeClr val="bg1">
                    <a:lumMod val="85000"/>
                  </a:schemeClr>
                </a:solidFill>
                <a:effectLst/>
                <a:latin typeface="Calibri" panose="020F0502020204030204" pitchFamily="34" charset="0"/>
                <a:ea typeface="+mn-ea"/>
                <a:cs typeface="Calibri" panose="020F0502020204030204" pitchFamily="34" charset="0"/>
              </a:rPr>
              <a:t> </a:t>
            </a:r>
            <a:endParaRPr lang="en-US" sz="565" dirty="0">
              <a:solidFill>
                <a:schemeClr val="bg1">
                  <a:lumMod val="8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hasCustomPrompt="1"/>
          </p:nvPr>
        </p:nvSpPr>
        <p:spPr>
          <a:xfrm>
            <a:off x="383222" y="2"/>
            <a:ext cx="11808777" cy="1203240"/>
          </a:xfrm>
        </p:spPr>
        <p:txBody>
          <a:bodyPr anchor="ctr"/>
          <a:lstStyle>
            <a:lvl1pPr>
              <a:defRPr baseline="0"/>
            </a:lvl1pPr>
          </a:lstStyle>
          <a:p>
            <a:r>
              <a:rPr lang="en-US" dirty="0"/>
              <a:t>Click to edit Master title style</a:t>
            </a:r>
            <a:br>
              <a:rPr lang="en-US" dirty="0"/>
            </a:br>
            <a:r>
              <a:rPr lang="en-US" dirty="0"/>
              <a:t>Two lines</a:t>
            </a:r>
          </a:p>
        </p:txBody>
      </p:sp>
      <p:cxnSp>
        <p:nvCxnSpPr>
          <p:cNvPr id="10" name="Straight Connector 9"/>
          <p:cNvCxnSpPr/>
          <p:nvPr userDrawn="1"/>
        </p:nvCxnSpPr>
        <p:spPr>
          <a:xfrm>
            <a:off x="0" y="1203241"/>
            <a:ext cx="12192000" cy="0"/>
          </a:xfrm>
          <a:prstGeom prst="line">
            <a:avLst/>
          </a:prstGeom>
          <a:ln w="19050">
            <a:solidFill>
              <a:srgbClr val="A2C7E2"/>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5281" y="6102987"/>
            <a:ext cx="1201830" cy="665978"/>
          </a:xfrm>
          <a:prstGeom prst="rect">
            <a:avLst/>
          </a:prstGeom>
        </p:spPr>
      </p:pic>
      <p:sp>
        <p:nvSpPr>
          <p:cNvPr id="27" name="Rectangle 26"/>
          <p:cNvSpPr/>
          <p:nvPr userDrawn="1"/>
        </p:nvSpPr>
        <p:spPr>
          <a:xfrm>
            <a:off x="6132982" y="6532240"/>
            <a:ext cx="1922597" cy="239712"/>
          </a:xfrm>
          <a:prstGeom prst="rect">
            <a:avLst/>
          </a:prstGeom>
          <a:no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6" dirty="0"/>
          </a:p>
        </p:txBody>
      </p:sp>
    </p:spTree>
    <p:extLst>
      <p:ext uri="{BB962C8B-B14F-4D97-AF65-F5344CB8AC3E}">
        <p14:creationId xmlns:p14="http://schemas.microsoft.com/office/powerpoint/2010/main" val="289742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ver_Slide">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ED2BE62-E726-1654-CD2D-EADB778AA1A0}"/>
              </a:ext>
            </a:extLst>
          </p:cNvPr>
          <p:cNvSpPr/>
          <p:nvPr userDrawn="1"/>
        </p:nvSpPr>
        <p:spPr>
          <a:xfrm>
            <a:off x="0" y="4666891"/>
            <a:ext cx="7911548" cy="1834169"/>
          </a:xfrm>
          <a:custGeom>
            <a:avLst/>
            <a:gdLst>
              <a:gd name="connsiteX0" fmla="*/ 0 w 6900367"/>
              <a:gd name="connsiteY0" fmla="*/ 0 h 1683578"/>
              <a:gd name="connsiteX1" fmla="*/ 6900367 w 6900367"/>
              <a:gd name="connsiteY1" fmla="*/ 0 h 1683578"/>
              <a:gd name="connsiteX2" fmla="*/ 5821446 w 6900367"/>
              <a:gd name="connsiteY2" fmla="*/ 1683578 h 1683578"/>
              <a:gd name="connsiteX3" fmla="*/ 0 w 6900367"/>
              <a:gd name="connsiteY3" fmla="*/ 1683578 h 1683578"/>
              <a:gd name="connsiteX4" fmla="*/ 0 w 6900367"/>
              <a:gd name="connsiteY4" fmla="*/ 0 h 16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367" h="1683578">
                <a:moveTo>
                  <a:pt x="0" y="0"/>
                </a:moveTo>
                <a:lnTo>
                  <a:pt x="6900367" y="0"/>
                </a:lnTo>
                <a:lnTo>
                  <a:pt x="5821446" y="1683578"/>
                </a:lnTo>
                <a:lnTo>
                  <a:pt x="0" y="1683578"/>
                </a:lnTo>
                <a:lnTo>
                  <a:pt x="0" y="0"/>
                </a:lnTo>
                <a:close/>
              </a:path>
            </a:pathLst>
          </a:custGeom>
          <a:gradFill>
            <a:gsLst>
              <a:gs pos="5000">
                <a:schemeClr val="bg1">
                  <a:alpha val="82000"/>
                </a:schemeClr>
              </a:gs>
              <a:gs pos="66000">
                <a:schemeClr val="bg1">
                  <a:alpha val="64000"/>
                </a:schemeClr>
              </a:gs>
              <a:gs pos="42000">
                <a:schemeClr val="bg1"/>
              </a:gs>
              <a:gs pos="88000">
                <a:schemeClr val="bg1">
                  <a:alpha val="1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p:cNvSpPr txBox="1"/>
          <p:nvPr userDrawn="1"/>
        </p:nvSpPr>
        <p:spPr>
          <a:xfrm>
            <a:off x="7373782" y="6598692"/>
            <a:ext cx="4432721" cy="138499"/>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mn-lt"/>
                <a:ea typeface="+mn-ea"/>
                <a:cs typeface="Calibri" panose="020F0502020204030204" pitchFamily="34" charset="0"/>
              </a:rPr>
              <a:t>©2023 Kellogg Brown &amp; Root LLC. All Rights Reserved. | CONFIDENTIAL</a:t>
            </a:r>
            <a:endParaRPr lang="en-US" sz="900" dirty="0">
              <a:solidFill>
                <a:schemeClr val="bg1"/>
              </a:solidFill>
              <a:latin typeface="+mn-lt"/>
              <a:cs typeface="Calibri" panose="020F0502020204030204" pitchFamily="34" charset="0"/>
            </a:endParaRPr>
          </a:p>
        </p:txBody>
      </p:sp>
      <p:pic>
        <p:nvPicPr>
          <p:cNvPr id="11" name="Picture 10" descr="Logo&#10;&#10;Description automatically generated">
            <a:extLst>
              <a:ext uri="{FF2B5EF4-FFF2-40B4-BE49-F238E27FC236}">
                <a16:creationId xmlns:a16="http://schemas.microsoft.com/office/drawing/2014/main" id="{D3C8EED6-0154-481E-9E17-6E15406C7B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3683" y="349427"/>
            <a:ext cx="1435014" cy="793573"/>
          </a:xfrm>
          <a:prstGeom prst="rect">
            <a:avLst/>
          </a:prstGeom>
        </p:spPr>
      </p:pic>
      <p:sp>
        <p:nvSpPr>
          <p:cNvPr id="4" name="TextBox 3">
            <a:extLst>
              <a:ext uri="{FF2B5EF4-FFF2-40B4-BE49-F238E27FC236}">
                <a16:creationId xmlns:a16="http://schemas.microsoft.com/office/drawing/2014/main" id="{E98EC90B-2C81-D632-B198-E7C8F30AE92E}"/>
              </a:ext>
            </a:extLst>
          </p:cNvPr>
          <p:cNvSpPr txBox="1"/>
          <p:nvPr userDrawn="1"/>
        </p:nvSpPr>
        <p:spPr>
          <a:xfrm>
            <a:off x="1242877" y="1858043"/>
            <a:ext cx="9573195" cy="784702"/>
          </a:xfrm>
          <a:prstGeom prst="rect">
            <a:avLst/>
          </a:prstGeom>
          <a:noFill/>
        </p:spPr>
        <p:txBody>
          <a:bodyPr wrap="square" rtlCol="0">
            <a:spAutoFit/>
          </a:bodyPr>
          <a:lstStyle/>
          <a:p>
            <a:pPr marL="0" marR="0" algn="ctr">
              <a:lnSpc>
                <a:spcPct val="107000"/>
              </a:lnSpc>
              <a:spcBef>
                <a:spcPts val="0"/>
              </a:spcBef>
              <a:spcAft>
                <a:spcPts val="800"/>
              </a:spcAft>
            </a:pPr>
            <a:r>
              <a:rPr lang="en-US" sz="4400" b="0" dirty="0">
                <a:solidFill>
                  <a:schemeClr val="bg1"/>
                </a:solidFill>
                <a:effectLst/>
                <a:latin typeface="+mj-lt"/>
                <a:ea typeface="DengXian" panose="02010600030101010101" pitchFamily="2" charset="-122"/>
                <a:cs typeface="Times New Roman" panose="02020603050405020304" pitchFamily="18" charset="0"/>
              </a:rPr>
              <a:t>New Energy [Hydrogen/Green Ammonia]</a:t>
            </a:r>
          </a:p>
        </p:txBody>
      </p:sp>
      <p:sp>
        <p:nvSpPr>
          <p:cNvPr id="2" name="TextBox 1">
            <a:extLst>
              <a:ext uri="{FF2B5EF4-FFF2-40B4-BE49-F238E27FC236}">
                <a16:creationId xmlns:a16="http://schemas.microsoft.com/office/drawing/2014/main" id="{B31F4F98-3891-030B-B058-001D150A1031}"/>
              </a:ext>
            </a:extLst>
          </p:cNvPr>
          <p:cNvSpPr txBox="1"/>
          <p:nvPr userDrawn="1"/>
        </p:nvSpPr>
        <p:spPr>
          <a:xfrm>
            <a:off x="470517" y="2973028"/>
            <a:ext cx="11335986" cy="658835"/>
          </a:xfrm>
          <a:prstGeom prst="rect">
            <a:avLst/>
          </a:prstGeom>
          <a:noFill/>
        </p:spPr>
        <p:txBody>
          <a:bodyPr wrap="square" rtlCol="0">
            <a:spAutoFit/>
          </a:bodyPr>
          <a:lstStyle/>
          <a:p>
            <a:pPr marL="0" marR="0" algn="ctr">
              <a:lnSpc>
                <a:spcPct val="107000"/>
              </a:lnSpc>
              <a:spcBef>
                <a:spcPts val="0"/>
              </a:spcBef>
              <a:spcAft>
                <a:spcPts val="800"/>
              </a:spcAft>
            </a:pPr>
            <a:r>
              <a:rPr lang="en-US" sz="3600" b="1" dirty="0">
                <a:solidFill>
                  <a:schemeClr val="bg1"/>
                </a:solidFill>
                <a:effectLst/>
                <a:latin typeface="+mj-lt"/>
                <a:ea typeface="DengXian" panose="02010600030101010101" pitchFamily="2" charset="-122"/>
                <a:cs typeface="Times New Roman" panose="02020603050405020304" pitchFamily="18" charset="0"/>
              </a:rPr>
              <a:t>Global Trends and Vietnam New Economic Sector Prospect</a:t>
            </a:r>
          </a:p>
        </p:txBody>
      </p:sp>
      <p:sp>
        <p:nvSpPr>
          <p:cNvPr id="16" name="Title 1">
            <a:extLst>
              <a:ext uri="{FF2B5EF4-FFF2-40B4-BE49-F238E27FC236}">
                <a16:creationId xmlns:a16="http://schemas.microsoft.com/office/drawing/2014/main" id="{460D1CFC-5120-6188-78DA-9D1B7B57D756}"/>
              </a:ext>
            </a:extLst>
          </p:cNvPr>
          <p:cNvSpPr>
            <a:spLocks noGrp="1"/>
          </p:cNvSpPr>
          <p:nvPr>
            <p:ph type="ctrTitle" hasCustomPrompt="1"/>
          </p:nvPr>
        </p:nvSpPr>
        <p:spPr>
          <a:xfrm>
            <a:off x="381000" y="4894719"/>
            <a:ext cx="5088387" cy="822188"/>
          </a:xfrm>
        </p:spPr>
        <p:txBody>
          <a:bodyPr lIns="0" anchor="b">
            <a:normAutofit/>
          </a:bodyPr>
          <a:lstStyle>
            <a:lvl1pPr marL="0" indent="0" algn="l">
              <a:defRPr sz="3600" b="1">
                <a:solidFill>
                  <a:srgbClr val="00205C"/>
                </a:solidFill>
              </a:defRPr>
            </a:lvl1pPr>
          </a:lstStyle>
          <a:p>
            <a:r>
              <a:rPr lang="en-US" dirty="0"/>
              <a:t>CLICK TO EDIT TITLE</a:t>
            </a:r>
          </a:p>
        </p:txBody>
      </p:sp>
      <p:sp>
        <p:nvSpPr>
          <p:cNvPr id="17" name="Subtitle 2">
            <a:extLst>
              <a:ext uri="{FF2B5EF4-FFF2-40B4-BE49-F238E27FC236}">
                <a16:creationId xmlns:a16="http://schemas.microsoft.com/office/drawing/2014/main" id="{3389A2D9-A394-4D60-974A-6CB65898BB75}"/>
              </a:ext>
            </a:extLst>
          </p:cNvPr>
          <p:cNvSpPr>
            <a:spLocks noGrp="1"/>
          </p:cNvSpPr>
          <p:nvPr>
            <p:ph type="subTitle" idx="1" hasCustomPrompt="1"/>
          </p:nvPr>
        </p:nvSpPr>
        <p:spPr>
          <a:xfrm>
            <a:off x="381000" y="5716907"/>
            <a:ext cx="6138333" cy="471261"/>
          </a:xfrm>
        </p:spPr>
        <p:txBody>
          <a:bodyPr lIns="0" anchor="ctr">
            <a:noAutofit/>
          </a:bodyPr>
          <a:lstStyle>
            <a:lvl1pPr marL="0" indent="0" algn="l">
              <a:buNone/>
              <a:defRPr sz="18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8" name="Rectangle 17">
            <a:extLst>
              <a:ext uri="{FF2B5EF4-FFF2-40B4-BE49-F238E27FC236}">
                <a16:creationId xmlns:a16="http://schemas.microsoft.com/office/drawing/2014/main" id="{2B550D42-6629-F98E-DBE1-BB9918871DEF}"/>
              </a:ext>
            </a:extLst>
          </p:cNvPr>
          <p:cNvSpPr/>
          <p:nvPr userDrawn="1"/>
        </p:nvSpPr>
        <p:spPr>
          <a:xfrm>
            <a:off x="1420427" y="2642746"/>
            <a:ext cx="9206144" cy="457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68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AD8BB82-5295-4D40-A6D4-D235ACE206B8}"/>
              </a:ext>
            </a:extLst>
          </p:cNvPr>
          <p:cNvGrpSpPr/>
          <p:nvPr userDrawn="1"/>
        </p:nvGrpSpPr>
        <p:grpSpPr>
          <a:xfrm>
            <a:off x="419100" y="6247518"/>
            <a:ext cx="11647779" cy="479543"/>
            <a:chOff x="419100" y="6247518"/>
            <a:chExt cx="11647779" cy="479543"/>
          </a:xfrm>
        </p:grpSpPr>
        <p:pic>
          <p:nvPicPr>
            <p:cNvPr id="13" name="Picture 12">
              <a:extLst>
                <a:ext uri="{FF2B5EF4-FFF2-40B4-BE49-F238E27FC236}">
                  <a16:creationId xmlns:a16="http://schemas.microsoft.com/office/drawing/2014/main" id="{0A327864-1787-4612-8CAB-4E09EB7A98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725" r="2813" b="16329"/>
            <a:stretch/>
          </p:blipFill>
          <p:spPr>
            <a:xfrm>
              <a:off x="5413196" y="6247519"/>
              <a:ext cx="6653683" cy="479542"/>
            </a:xfrm>
            <a:prstGeom prst="rect">
              <a:avLst/>
            </a:prstGeom>
          </p:spPr>
        </p:pic>
        <p:sp>
          <p:nvSpPr>
            <p:cNvPr id="14" name="object 5">
              <a:extLst>
                <a:ext uri="{FF2B5EF4-FFF2-40B4-BE49-F238E27FC236}">
                  <a16:creationId xmlns:a16="http://schemas.microsoft.com/office/drawing/2014/main" id="{1F41FE60-EC90-436A-BFAF-9D83E1AD7F6A}"/>
                </a:ext>
              </a:extLst>
            </p:cNvPr>
            <p:cNvSpPr/>
            <p:nvPr/>
          </p:nvSpPr>
          <p:spPr>
            <a:xfrm>
              <a:off x="419100" y="6247518"/>
              <a:ext cx="11647779" cy="45719"/>
            </a:xfrm>
            <a:custGeom>
              <a:avLst/>
              <a:gdLst/>
              <a:ahLst/>
              <a:cxnLst/>
              <a:rect l="l" t="t" r="r" b="b"/>
              <a:pathLst>
                <a:path w="11600815">
                  <a:moveTo>
                    <a:pt x="0" y="0"/>
                  </a:moveTo>
                  <a:lnTo>
                    <a:pt x="11600535" y="0"/>
                  </a:lnTo>
                </a:path>
              </a:pathLst>
            </a:custGeom>
            <a:ln w="6350">
              <a:solidFill>
                <a:srgbClr val="A2C6E2"/>
              </a:solidFill>
            </a:ln>
          </p:spPr>
          <p:txBody>
            <a:bodyPr wrap="square" lIns="0" tIns="0" rIns="0" bIns="0" rtlCol="0"/>
            <a:lstStyle/>
            <a:p>
              <a:r>
                <a:rPr lang="en-US" dirty="0"/>
                <a:t> </a:t>
              </a:r>
              <a:endParaRPr dirty="0"/>
            </a:p>
          </p:txBody>
        </p:sp>
      </p:grpSp>
      <p:sp>
        <p:nvSpPr>
          <p:cNvPr id="2" name="Holder 2"/>
          <p:cNvSpPr>
            <a:spLocks noGrp="1"/>
          </p:cNvSpPr>
          <p:nvPr>
            <p:ph type="ctrTitle"/>
          </p:nvPr>
        </p:nvSpPr>
        <p:spPr>
          <a:xfrm>
            <a:off x="444500" y="142323"/>
            <a:ext cx="9571697" cy="693468"/>
          </a:xfrm>
          <a:prstGeom prst="rect">
            <a:avLst/>
          </a:prstGeom>
        </p:spPr>
        <p:txBody>
          <a:bodyPr wrap="square" lIns="0" tIns="0" rIns="0" bIns="0">
            <a:noAutofit/>
          </a:bodyPr>
          <a:lstStyle>
            <a:lvl1pPr>
              <a:defRPr/>
            </a:lvl1pPr>
          </a:lstStyle>
          <a:p>
            <a:endParaRPr dirty="0"/>
          </a:p>
        </p:txBody>
      </p:sp>
      <p:sp>
        <p:nvSpPr>
          <p:cNvPr id="15" name="Holder 3">
            <a:extLst>
              <a:ext uri="{FF2B5EF4-FFF2-40B4-BE49-F238E27FC236}">
                <a16:creationId xmlns:a16="http://schemas.microsoft.com/office/drawing/2014/main" id="{9ED17D90-FC1B-4FBD-AF5F-C86FA6081228}"/>
              </a:ext>
            </a:extLst>
          </p:cNvPr>
          <p:cNvSpPr>
            <a:spLocks noGrp="1"/>
          </p:cNvSpPr>
          <p:nvPr userDrawn="1">
            <p:ph idx="1"/>
          </p:nvPr>
        </p:nvSpPr>
        <p:spPr>
          <a:xfrm>
            <a:off x="419100" y="1143000"/>
            <a:ext cx="11328400" cy="4960620"/>
          </a:xfrm>
          <a:prstGeom prst="rect">
            <a:avLst/>
          </a:prstGeom>
        </p:spPr>
        <p:txBody>
          <a:bodyPr wrap="square" lIns="0" tIns="0" rIns="0" bIns="0">
            <a:noAutofit/>
          </a:bodyPr>
          <a:lstStyle>
            <a:lvl1pPr>
              <a:defRPr/>
            </a:lvl1pPr>
          </a:lstStyle>
          <a:p>
            <a:endParaRPr dirty="0"/>
          </a:p>
        </p:txBody>
      </p:sp>
      <p:sp>
        <p:nvSpPr>
          <p:cNvPr id="18" name="Footer Placeholder 17">
            <a:extLst>
              <a:ext uri="{FF2B5EF4-FFF2-40B4-BE49-F238E27FC236}">
                <a16:creationId xmlns:a16="http://schemas.microsoft.com/office/drawing/2014/main" id="{5BAA8335-C410-4D37-ADFB-E1528E3F4152}"/>
              </a:ext>
            </a:extLst>
          </p:cNvPr>
          <p:cNvSpPr>
            <a:spLocks noGrp="1"/>
          </p:cNvSpPr>
          <p:nvPr>
            <p:ph type="ftr" sz="quarter" idx="11"/>
          </p:nvPr>
        </p:nvSpPr>
        <p:spPr/>
        <p:txBody>
          <a:bodyPr bIns="45720"/>
          <a:lstStyle/>
          <a:p>
            <a:r>
              <a:rPr lang="en-US" dirty="0"/>
              <a:t>KBR CONFIDENTIAL</a:t>
            </a:r>
          </a:p>
        </p:txBody>
      </p:sp>
      <p:sp>
        <p:nvSpPr>
          <p:cNvPr id="10" name="Slide Number Placeholder 4">
            <a:extLst>
              <a:ext uri="{FF2B5EF4-FFF2-40B4-BE49-F238E27FC236}">
                <a16:creationId xmlns:a16="http://schemas.microsoft.com/office/drawing/2014/main" id="{38820D11-AECC-4AE5-B7CC-C5B8384FD51D}"/>
              </a:ext>
            </a:extLst>
          </p:cNvPr>
          <p:cNvSpPr txBox="1">
            <a:spLocks/>
          </p:cNvSpPr>
          <p:nvPr userDrawn="1"/>
        </p:nvSpPr>
        <p:spPr>
          <a:xfrm>
            <a:off x="11299825" y="6306655"/>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A2C9F7-D14D-41D7-B0E0-C725CC367953}" type="slidenum">
              <a:rPr lang="en-US" smtClean="0"/>
              <a:pPr/>
              <a:t>‹#›</a:t>
            </a:fld>
            <a:endParaRPr lang="en-US" dirty="0"/>
          </a:p>
        </p:txBody>
      </p:sp>
    </p:spTree>
    <p:extLst>
      <p:ext uri="{BB962C8B-B14F-4D97-AF65-F5344CB8AC3E}">
        <p14:creationId xmlns:p14="http://schemas.microsoft.com/office/powerpoint/2010/main" val="2196649934"/>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0" name="bk object 18">
            <a:extLst>
              <a:ext uri="{FF2B5EF4-FFF2-40B4-BE49-F238E27FC236}">
                <a16:creationId xmlns:a16="http://schemas.microsoft.com/office/drawing/2014/main" id="{7B567BB7-E4E2-4E1A-AFBB-1F91B3DA6D6C}"/>
              </a:ext>
            </a:extLst>
          </p:cNvPr>
          <p:cNvSpPr/>
          <p:nvPr userDrawn="1"/>
        </p:nvSpPr>
        <p:spPr>
          <a:xfrm>
            <a:off x="0" y="1581911"/>
            <a:ext cx="2788920" cy="548005"/>
          </a:xfrm>
          <a:custGeom>
            <a:avLst/>
            <a:gdLst/>
            <a:ahLst/>
            <a:cxnLst/>
            <a:rect l="l" t="t" r="r" b="b"/>
            <a:pathLst>
              <a:path w="2788920" h="548005">
                <a:moveTo>
                  <a:pt x="2357094" y="0"/>
                </a:moveTo>
                <a:lnTo>
                  <a:pt x="0" y="0"/>
                </a:lnTo>
                <a:lnTo>
                  <a:pt x="0" y="547725"/>
                </a:lnTo>
                <a:lnTo>
                  <a:pt x="2788920" y="547725"/>
                </a:lnTo>
                <a:lnTo>
                  <a:pt x="2357094" y="0"/>
                </a:lnTo>
                <a:close/>
              </a:path>
            </a:pathLst>
          </a:custGeom>
          <a:solidFill>
            <a:srgbClr val="104B86"/>
          </a:solidFill>
        </p:spPr>
        <p:txBody>
          <a:bodyPr wrap="square" lIns="0" tIns="0" rIns="0" bIns="0" rtlCol="0"/>
          <a:lstStyle/>
          <a:p>
            <a:endParaRPr dirty="0"/>
          </a:p>
        </p:txBody>
      </p:sp>
      <p:sp>
        <p:nvSpPr>
          <p:cNvPr id="31" name="bk object 19">
            <a:extLst>
              <a:ext uri="{FF2B5EF4-FFF2-40B4-BE49-F238E27FC236}">
                <a16:creationId xmlns:a16="http://schemas.microsoft.com/office/drawing/2014/main" id="{E54AD93C-4C72-497D-98C9-9BA680CC6ADA}"/>
              </a:ext>
            </a:extLst>
          </p:cNvPr>
          <p:cNvSpPr/>
          <p:nvPr userDrawn="1"/>
        </p:nvSpPr>
        <p:spPr>
          <a:xfrm>
            <a:off x="12" y="2176272"/>
            <a:ext cx="12191682" cy="3241548"/>
          </a:xfrm>
          <a:prstGeom prst="rect">
            <a:avLst/>
          </a:prstGeom>
          <a:blipFill>
            <a:blip r:embed="rId2" cstate="print"/>
            <a:stretch>
              <a:fillRect/>
            </a:stretch>
          </a:blipFill>
        </p:spPr>
        <p:txBody>
          <a:bodyPr wrap="square" lIns="0" tIns="0" rIns="0" bIns="0" rtlCol="0"/>
          <a:lstStyle/>
          <a:p>
            <a:endParaRPr dirty="0"/>
          </a:p>
        </p:txBody>
      </p:sp>
      <p:sp>
        <p:nvSpPr>
          <p:cNvPr id="32" name="bk object 20">
            <a:extLst>
              <a:ext uri="{FF2B5EF4-FFF2-40B4-BE49-F238E27FC236}">
                <a16:creationId xmlns:a16="http://schemas.microsoft.com/office/drawing/2014/main" id="{39965A2B-2ED3-4CFB-A1D2-73A80205ADF2}"/>
              </a:ext>
            </a:extLst>
          </p:cNvPr>
          <p:cNvSpPr/>
          <p:nvPr userDrawn="1"/>
        </p:nvSpPr>
        <p:spPr>
          <a:xfrm>
            <a:off x="9387687" y="4902704"/>
            <a:ext cx="2804160" cy="548005"/>
          </a:xfrm>
          <a:custGeom>
            <a:avLst/>
            <a:gdLst/>
            <a:ahLst/>
            <a:cxnLst/>
            <a:rect l="l" t="t" r="r" b="b"/>
            <a:pathLst>
              <a:path w="2804159" h="548004">
                <a:moveTo>
                  <a:pt x="2804007" y="0"/>
                </a:moveTo>
                <a:lnTo>
                  <a:pt x="431825" y="0"/>
                </a:lnTo>
                <a:lnTo>
                  <a:pt x="0" y="547738"/>
                </a:lnTo>
                <a:lnTo>
                  <a:pt x="2804007" y="547738"/>
                </a:lnTo>
                <a:lnTo>
                  <a:pt x="2804007" y="0"/>
                </a:lnTo>
                <a:close/>
              </a:path>
            </a:pathLst>
          </a:custGeom>
          <a:solidFill>
            <a:srgbClr val="FFFFFF"/>
          </a:solidFill>
        </p:spPr>
        <p:txBody>
          <a:bodyPr wrap="square" lIns="0" tIns="0" rIns="0" bIns="0" rtlCol="0"/>
          <a:lstStyle/>
          <a:p>
            <a:endParaRPr dirty="0"/>
          </a:p>
        </p:txBody>
      </p:sp>
      <p:pic>
        <p:nvPicPr>
          <p:cNvPr id="21" name="Picture 20" descr="Logo&#10;&#10;Description automatically generated">
            <a:extLst>
              <a:ext uri="{FF2B5EF4-FFF2-40B4-BE49-F238E27FC236}">
                <a16:creationId xmlns:a16="http://schemas.microsoft.com/office/drawing/2014/main" id="{6250D8A1-85C2-4A54-A3EB-E2F8BFE9B0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396" y="517065"/>
            <a:ext cx="1203490" cy="666548"/>
          </a:xfrm>
          <a:prstGeom prst="rect">
            <a:avLst/>
          </a:prstGeom>
        </p:spPr>
      </p:pic>
      <p:sp>
        <p:nvSpPr>
          <p:cNvPr id="33" name="object 3">
            <a:extLst>
              <a:ext uri="{FF2B5EF4-FFF2-40B4-BE49-F238E27FC236}">
                <a16:creationId xmlns:a16="http://schemas.microsoft.com/office/drawing/2014/main" id="{AF3B8F23-C605-4204-9D9F-CDCA42766AD8}"/>
              </a:ext>
            </a:extLst>
          </p:cNvPr>
          <p:cNvSpPr/>
          <p:nvPr userDrawn="1"/>
        </p:nvSpPr>
        <p:spPr>
          <a:xfrm>
            <a:off x="1485901" y="3041374"/>
            <a:ext cx="10706100" cy="863368"/>
          </a:xfrm>
          <a:custGeom>
            <a:avLst/>
            <a:gdLst/>
            <a:ahLst/>
            <a:cxnLst/>
            <a:rect l="l" t="t" r="r" b="b"/>
            <a:pathLst>
              <a:path w="10706100" h="775970">
                <a:moveTo>
                  <a:pt x="10705795" y="0"/>
                </a:moveTo>
                <a:lnTo>
                  <a:pt x="491871" y="0"/>
                </a:lnTo>
                <a:lnTo>
                  <a:pt x="0" y="775512"/>
                </a:lnTo>
                <a:lnTo>
                  <a:pt x="10705795" y="775512"/>
                </a:lnTo>
                <a:lnTo>
                  <a:pt x="10705795" y="0"/>
                </a:lnTo>
                <a:close/>
              </a:path>
            </a:pathLst>
          </a:custGeom>
          <a:solidFill>
            <a:srgbClr val="002060"/>
          </a:solidFill>
        </p:spPr>
        <p:txBody>
          <a:bodyPr wrap="square" lIns="0" tIns="0" rIns="0" bIns="0" rtlCol="0"/>
          <a:lstStyle/>
          <a:p>
            <a:endParaRPr dirty="0"/>
          </a:p>
        </p:txBody>
      </p:sp>
      <p:sp>
        <p:nvSpPr>
          <p:cNvPr id="10" name="Holder 2">
            <a:extLst>
              <a:ext uri="{FF2B5EF4-FFF2-40B4-BE49-F238E27FC236}">
                <a16:creationId xmlns:a16="http://schemas.microsoft.com/office/drawing/2014/main" id="{3D8FEEF7-3813-4123-958C-728E7B478BCC}"/>
              </a:ext>
            </a:extLst>
          </p:cNvPr>
          <p:cNvSpPr>
            <a:spLocks noGrp="1"/>
          </p:cNvSpPr>
          <p:nvPr>
            <p:ph type="title"/>
          </p:nvPr>
        </p:nvSpPr>
        <p:spPr>
          <a:xfrm>
            <a:off x="2533599" y="3051314"/>
            <a:ext cx="8984013" cy="834886"/>
          </a:xfrm>
          <a:prstGeom prst="rect">
            <a:avLst/>
          </a:prstGeom>
        </p:spPr>
        <p:txBody>
          <a:bodyPr wrap="square" lIns="0" tIns="0" rIns="0" bIns="0">
            <a:noAutofit/>
          </a:bodyPr>
          <a:lstStyle>
            <a:lvl1pPr>
              <a:lnSpc>
                <a:spcPct val="90000"/>
              </a:lnSpc>
              <a:defRPr sz="2600" b="0" i="0" cap="all" baseline="0">
                <a:solidFill>
                  <a:schemeClr val="bg1"/>
                </a:solidFill>
                <a:latin typeface="Calibri" panose="020F0502020204030204" pitchFamily="34" charset="0"/>
                <a:cs typeface="Calibri" panose="020F0502020204030204" pitchFamily="34" charset="0"/>
              </a:defRPr>
            </a:lvl1pPr>
          </a:lstStyle>
          <a:p>
            <a:endParaRPr dirty="0"/>
          </a:p>
        </p:txBody>
      </p:sp>
      <p:sp>
        <p:nvSpPr>
          <p:cNvPr id="5" name="Footer Placeholder 4">
            <a:extLst>
              <a:ext uri="{FF2B5EF4-FFF2-40B4-BE49-F238E27FC236}">
                <a16:creationId xmlns:a16="http://schemas.microsoft.com/office/drawing/2014/main" id="{50FA8D45-3456-4467-925A-2CD96CBAFDB2}"/>
              </a:ext>
            </a:extLst>
          </p:cNvPr>
          <p:cNvSpPr>
            <a:spLocks noGrp="1"/>
          </p:cNvSpPr>
          <p:nvPr>
            <p:ph type="ftr" sz="quarter" idx="11"/>
          </p:nvPr>
        </p:nvSpPr>
        <p:spPr/>
        <p:txBody>
          <a:bodyPr bIns="45720"/>
          <a:lstStyle/>
          <a:p>
            <a:r>
              <a:rPr lang="en-US" dirty="0"/>
              <a:t>KBR CONFIDENTIAL</a:t>
            </a:r>
          </a:p>
        </p:txBody>
      </p:sp>
      <p:sp>
        <p:nvSpPr>
          <p:cNvPr id="16" name="object 18">
            <a:extLst>
              <a:ext uri="{FF2B5EF4-FFF2-40B4-BE49-F238E27FC236}">
                <a16:creationId xmlns:a16="http://schemas.microsoft.com/office/drawing/2014/main" id="{B47B6FB5-406F-4F15-88F9-6E29A813B280}"/>
              </a:ext>
            </a:extLst>
          </p:cNvPr>
          <p:cNvSpPr txBox="1"/>
          <p:nvPr userDrawn="1"/>
        </p:nvSpPr>
        <p:spPr>
          <a:xfrm>
            <a:off x="415856" y="6630262"/>
            <a:ext cx="1652106" cy="115232"/>
          </a:xfrm>
          <a:prstGeom prst="rect">
            <a:avLst/>
          </a:prstGeom>
        </p:spPr>
        <p:txBody>
          <a:bodyPr vert="horz" wrap="square" lIns="0" tIns="0" rIns="0" bIns="0" rtlCol="0">
            <a:spAutoFit/>
          </a:bodyPr>
          <a:lstStyle/>
          <a:p>
            <a:pPr marL="12700">
              <a:lnSpc>
                <a:spcPts val="900"/>
              </a:lnSpc>
            </a:pPr>
            <a:r>
              <a:rPr lang="en-US" sz="800" b="0" dirty="0">
                <a:solidFill>
                  <a:srgbClr val="A2C6E2"/>
                </a:solidFill>
                <a:latin typeface="+mj-lt"/>
                <a:cs typeface="MrEavesXLModOTBook"/>
              </a:rPr>
              <a:t>© 2022 Kellogg Brown &amp; Root LLC</a:t>
            </a:r>
            <a:endParaRPr lang="en-US" sz="800" dirty="0">
              <a:solidFill>
                <a:srgbClr val="A2C6E2"/>
              </a:solidFill>
              <a:latin typeface="+mj-lt"/>
              <a:cs typeface="MrEavesXLModOTBook"/>
            </a:endParaRPr>
          </a:p>
        </p:txBody>
      </p:sp>
    </p:spTree>
    <p:extLst>
      <p:ext uri="{BB962C8B-B14F-4D97-AF65-F5344CB8AC3E}">
        <p14:creationId xmlns:p14="http://schemas.microsoft.com/office/powerpoint/2010/main" val="111883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ctrTitle"/>
          </p:nvPr>
        </p:nvSpPr>
        <p:spPr>
          <a:xfrm>
            <a:off x="444500" y="142323"/>
            <a:ext cx="9571697" cy="693468"/>
          </a:xfrm>
          <a:prstGeom prst="rect">
            <a:avLst/>
          </a:prstGeom>
        </p:spPr>
        <p:txBody>
          <a:bodyPr wrap="square" lIns="0" tIns="0" rIns="0" bIns="0">
            <a:noAutofit/>
          </a:bodyPr>
          <a:lstStyle>
            <a:lvl1pPr>
              <a:defRPr/>
            </a:lvl1pPr>
          </a:lstStyle>
          <a:p>
            <a:endParaRPr dirty="0"/>
          </a:p>
        </p:txBody>
      </p:sp>
      <p:sp>
        <p:nvSpPr>
          <p:cNvPr id="3" name="Footer Placeholder 2">
            <a:extLst>
              <a:ext uri="{FF2B5EF4-FFF2-40B4-BE49-F238E27FC236}">
                <a16:creationId xmlns:a16="http://schemas.microsoft.com/office/drawing/2014/main" id="{BFF58AC6-7246-41FF-9A62-57D28A770137}"/>
              </a:ext>
            </a:extLst>
          </p:cNvPr>
          <p:cNvSpPr>
            <a:spLocks noGrp="1"/>
          </p:cNvSpPr>
          <p:nvPr>
            <p:ph type="ftr" sz="quarter" idx="10"/>
          </p:nvPr>
        </p:nvSpPr>
        <p:spPr>
          <a:xfrm>
            <a:off x="435734" y="6254572"/>
            <a:ext cx="4624538" cy="345873"/>
          </a:xfrm>
        </p:spPr>
        <p:txBody>
          <a:bodyPr bIns="45720"/>
          <a:lstStyle/>
          <a:p>
            <a:r>
              <a:rPr lang="en-US" dirty="0"/>
              <a:t>KBR CONFIDENTIAL</a:t>
            </a:r>
          </a:p>
        </p:txBody>
      </p:sp>
      <p:sp>
        <p:nvSpPr>
          <p:cNvPr id="7" name="Slide Number Placeholder 4">
            <a:extLst>
              <a:ext uri="{FF2B5EF4-FFF2-40B4-BE49-F238E27FC236}">
                <a16:creationId xmlns:a16="http://schemas.microsoft.com/office/drawing/2014/main" id="{0F0DD76B-72A8-4520-AB99-86AE20439BA8}"/>
              </a:ext>
            </a:extLst>
          </p:cNvPr>
          <p:cNvSpPr txBox="1">
            <a:spLocks/>
          </p:cNvSpPr>
          <p:nvPr userDrawn="1"/>
        </p:nvSpPr>
        <p:spPr>
          <a:xfrm>
            <a:off x="11299825" y="6306655"/>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A2C9F7-D14D-41D7-B0E0-C725CC367953}" type="slidenum">
              <a:rPr lang="en-US" smtClean="0"/>
              <a:pPr/>
              <a:t>‹#›</a:t>
            </a:fld>
            <a:endParaRPr lang="en-US" dirty="0"/>
          </a:p>
        </p:txBody>
      </p:sp>
    </p:spTree>
    <p:extLst>
      <p:ext uri="{BB962C8B-B14F-4D97-AF65-F5344CB8AC3E}">
        <p14:creationId xmlns:p14="http://schemas.microsoft.com/office/powerpoint/2010/main" val="27603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B14DBB5D-0835-492D-8CB2-592AE871D9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48" y="246663"/>
            <a:ext cx="876097" cy="485223"/>
          </a:xfrm>
          <a:prstGeom prst="rect">
            <a:avLst/>
          </a:prstGeom>
        </p:spPr>
      </p:pic>
    </p:spTree>
    <p:extLst>
      <p:ext uri="{BB962C8B-B14F-4D97-AF65-F5344CB8AC3E}">
        <p14:creationId xmlns:p14="http://schemas.microsoft.com/office/powerpoint/2010/main" val="107492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7C42-4AC7-45FF-9BEE-2C66B12E314C}"/>
              </a:ext>
            </a:extLst>
          </p:cNvPr>
          <p:cNvSpPr>
            <a:spLocks noGrp="1"/>
          </p:cNvSpPr>
          <p:nvPr>
            <p:ph type="title"/>
          </p:nvPr>
        </p:nvSpPr>
        <p:spPr>
          <a:xfrm>
            <a:off x="415316" y="139148"/>
            <a:ext cx="9684238" cy="697647"/>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5B5F2988-6F6B-45FE-90FB-A060737F11D1}"/>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E661BFB-3A63-483E-90D5-B6EAF19ACE0C}"/>
              </a:ext>
            </a:extLst>
          </p:cNvPr>
          <p:cNvSpPr>
            <a:spLocks noGrp="1"/>
          </p:cNvSpPr>
          <p:nvPr>
            <p:ph type="ftr" sz="quarter" idx="10"/>
          </p:nvPr>
        </p:nvSpPr>
        <p:spPr/>
        <p:txBody>
          <a:bodyPr bIns="45720"/>
          <a:lstStyle/>
          <a:p>
            <a:r>
              <a:rPr lang="en-US" dirty="0"/>
              <a:t>KBR CONFIDENTIAL</a:t>
            </a:r>
          </a:p>
        </p:txBody>
      </p:sp>
      <p:sp>
        <p:nvSpPr>
          <p:cNvPr id="5" name="Slide Number Placeholder 4">
            <a:extLst>
              <a:ext uri="{FF2B5EF4-FFF2-40B4-BE49-F238E27FC236}">
                <a16:creationId xmlns:a16="http://schemas.microsoft.com/office/drawing/2014/main" id="{2FFAF0AD-7C5D-4015-BA0D-043CF982A13E}"/>
              </a:ext>
            </a:extLst>
          </p:cNvPr>
          <p:cNvSpPr>
            <a:spLocks noGrp="1"/>
          </p:cNvSpPr>
          <p:nvPr>
            <p:ph type="sldNum" sz="quarter" idx="11"/>
          </p:nvPr>
        </p:nvSpPr>
        <p:spPr/>
        <p:txBody>
          <a:bodyPr/>
          <a:lstStyle/>
          <a:p>
            <a:fld id="{35A2C9F7-D14D-41D7-B0E0-C725CC367953}" type="slidenum">
              <a:rPr lang="en-US" smtClean="0"/>
              <a:pPr/>
              <a:t>‹#›</a:t>
            </a:fld>
            <a:endParaRPr lang="en-US" dirty="0"/>
          </a:p>
        </p:txBody>
      </p:sp>
    </p:spTree>
    <p:extLst>
      <p:ext uri="{BB962C8B-B14F-4D97-AF65-F5344CB8AC3E}">
        <p14:creationId xmlns:p14="http://schemas.microsoft.com/office/powerpoint/2010/main" val="124348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Blue Op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7DAE153-A042-41D6-BC5D-376F2287FBD7}"/>
              </a:ext>
            </a:extLst>
          </p:cNvPr>
          <p:cNvGrpSpPr/>
          <p:nvPr userDrawn="1"/>
        </p:nvGrpSpPr>
        <p:grpSpPr>
          <a:xfrm>
            <a:off x="160022" y="6247518"/>
            <a:ext cx="11906858" cy="479543"/>
            <a:chOff x="160022" y="6247518"/>
            <a:chExt cx="11906858" cy="479543"/>
          </a:xfrm>
        </p:grpSpPr>
        <p:pic>
          <p:nvPicPr>
            <p:cNvPr id="14" name="Picture 13">
              <a:extLst>
                <a:ext uri="{FF2B5EF4-FFF2-40B4-BE49-F238E27FC236}">
                  <a16:creationId xmlns:a16="http://schemas.microsoft.com/office/drawing/2014/main" id="{F50CC2C1-7E95-47E1-B36B-08AD5F96F3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725" r="2813" b="16329"/>
            <a:stretch/>
          </p:blipFill>
          <p:spPr>
            <a:xfrm>
              <a:off x="5413196" y="6247519"/>
              <a:ext cx="6653683" cy="479542"/>
            </a:xfrm>
            <a:prstGeom prst="rect">
              <a:avLst/>
            </a:prstGeom>
          </p:spPr>
        </p:pic>
        <p:sp>
          <p:nvSpPr>
            <p:cNvPr id="15" name="object 5">
              <a:extLst>
                <a:ext uri="{FF2B5EF4-FFF2-40B4-BE49-F238E27FC236}">
                  <a16:creationId xmlns:a16="http://schemas.microsoft.com/office/drawing/2014/main" id="{646F2322-0180-4AE8-ACE3-75FAACC50954}"/>
                </a:ext>
              </a:extLst>
            </p:cNvPr>
            <p:cNvSpPr/>
            <p:nvPr/>
          </p:nvSpPr>
          <p:spPr>
            <a:xfrm>
              <a:off x="160022" y="6247518"/>
              <a:ext cx="11906858" cy="45719"/>
            </a:xfrm>
            <a:custGeom>
              <a:avLst/>
              <a:gdLst/>
              <a:ahLst/>
              <a:cxnLst/>
              <a:rect l="l" t="t" r="r" b="b"/>
              <a:pathLst>
                <a:path w="11600815">
                  <a:moveTo>
                    <a:pt x="0" y="0"/>
                  </a:moveTo>
                  <a:lnTo>
                    <a:pt x="11600535" y="0"/>
                  </a:lnTo>
                </a:path>
              </a:pathLst>
            </a:custGeom>
            <a:ln w="6350">
              <a:solidFill>
                <a:srgbClr val="A2C6E2"/>
              </a:solidFill>
            </a:ln>
          </p:spPr>
          <p:txBody>
            <a:bodyPr wrap="square" lIns="0" tIns="0" rIns="0" bIns="0" rtlCol="0"/>
            <a:lstStyle/>
            <a:p>
              <a:r>
                <a:rPr lang="en-US" dirty="0"/>
                <a:t> </a:t>
              </a:r>
              <a:endParaRPr dirty="0"/>
            </a:p>
          </p:txBody>
        </p:sp>
      </p:grpSp>
      <p:sp>
        <p:nvSpPr>
          <p:cNvPr id="7" name="object 3">
            <a:extLst>
              <a:ext uri="{FF2B5EF4-FFF2-40B4-BE49-F238E27FC236}">
                <a16:creationId xmlns:a16="http://schemas.microsoft.com/office/drawing/2014/main" id="{9EA712C9-5773-42D9-92CA-09DE2CD0D403}"/>
              </a:ext>
            </a:extLst>
          </p:cNvPr>
          <p:cNvSpPr/>
          <p:nvPr userDrawn="1"/>
        </p:nvSpPr>
        <p:spPr>
          <a:xfrm>
            <a:off x="419099" y="1019175"/>
            <a:ext cx="11353801" cy="5086350"/>
          </a:xfrm>
          <a:custGeom>
            <a:avLst/>
            <a:gdLst/>
            <a:ahLst/>
            <a:cxnLst/>
            <a:rect l="l" t="t" r="r" b="b"/>
            <a:pathLst>
              <a:path w="11326495" h="5066030">
                <a:moveTo>
                  <a:pt x="0" y="5065776"/>
                </a:moveTo>
                <a:lnTo>
                  <a:pt x="11326215" y="5065776"/>
                </a:lnTo>
                <a:lnTo>
                  <a:pt x="11326215" y="0"/>
                </a:lnTo>
                <a:lnTo>
                  <a:pt x="0" y="0"/>
                </a:lnTo>
                <a:lnTo>
                  <a:pt x="0" y="5065776"/>
                </a:lnTo>
                <a:close/>
              </a:path>
            </a:pathLst>
          </a:custGeom>
          <a:solidFill>
            <a:srgbClr val="F8FAFD"/>
          </a:solidFill>
        </p:spPr>
        <p:txBody>
          <a:bodyPr wrap="square" lIns="0" tIns="0" rIns="0" bIns="0" rtlCol="0"/>
          <a:lstStyle/>
          <a:p>
            <a:endParaRPr dirty="0"/>
          </a:p>
        </p:txBody>
      </p:sp>
      <p:sp>
        <p:nvSpPr>
          <p:cNvPr id="2" name="Holder 2"/>
          <p:cNvSpPr>
            <a:spLocks noGrp="1"/>
          </p:cNvSpPr>
          <p:nvPr>
            <p:ph type="ctrTitle"/>
          </p:nvPr>
        </p:nvSpPr>
        <p:spPr>
          <a:xfrm>
            <a:off x="444500" y="130939"/>
            <a:ext cx="9571697" cy="723826"/>
          </a:xfrm>
          <a:prstGeom prst="rect">
            <a:avLst/>
          </a:prstGeom>
        </p:spPr>
        <p:txBody>
          <a:bodyPr wrap="square" lIns="0" tIns="0" rIns="0" bIns="0">
            <a:noAutofit/>
          </a:bodyPr>
          <a:lstStyle>
            <a:lvl1pPr>
              <a:defRPr/>
            </a:lvl1pPr>
          </a:lstStyle>
          <a:p>
            <a:endParaRPr dirty="0"/>
          </a:p>
        </p:txBody>
      </p:sp>
      <p:sp>
        <p:nvSpPr>
          <p:cNvPr id="9" name="Holder 3">
            <a:extLst>
              <a:ext uri="{FF2B5EF4-FFF2-40B4-BE49-F238E27FC236}">
                <a16:creationId xmlns:a16="http://schemas.microsoft.com/office/drawing/2014/main" id="{090AF3A9-57FA-49CC-91C9-A47C0EF3E5B7}"/>
              </a:ext>
            </a:extLst>
          </p:cNvPr>
          <p:cNvSpPr>
            <a:spLocks noGrp="1"/>
          </p:cNvSpPr>
          <p:nvPr>
            <p:ph type="body" idx="1"/>
          </p:nvPr>
        </p:nvSpPr>
        <p:spPr>
          <a:xfrm>
            <a:off x="561975" y="1143000"/>
            <a:ext cx="11147169" cy="4924674"/>
          </a:xfrm>
        </p:spPr>
        <p:txBody>
          <a:bodyPr lIns="0" tIns="0" rIns="0" bIns="0"/>
          <a:lstStyle>
            <a:lvl1pPr>
              <a:defRPr/>
            </a:lvl1pPr>
          </a:lstStyle>
          <a:p>
            <a:endParaRPr dirty="0"/>
          </a:p>
        </p:txBody>
      </p:sp>
      <p:sp>
        <p:nvSpPr>
          <p:cNvPr id="3" name="Footer Placeholder 2">
            <a:extLst>
              <a:ext uri="{FF2B5EF4-FFF2-40B4-BE49-F238E27FC236}">
                <a16:creationId xmlns:a16="http://schemas.microsoft.com/office/drawing/2014/main" id="{26EC16B7-C99B-401D-A1A0-44DA401AE6CF}"/>
              </a:ext>
            </a:extLst>
          </p:cNvPr>
          <p:cNvSpPr>
            <a:spLocks noGrp="1"/>
          </p:cNvSpPr>
          <p:nvPr>
            <p:ph type="ftr" sz="quarter" idx="10"/>
          </p:nvPr>
        </p:nvSpPr>
        <p:spPr/>
        <p:txBody>
          <a:bodyPr bIns="45720"/>
          <a:lstStyle/>
          <a:p>
            <a:r>
              <a:rPr lang="en-US" dirty="0"/>
              <a:t>KBR CONFIDENTIAL</a:t>
            </a:r>
          </a:p>
        </p:txBody>
      </p:sp>
      <p:sp>
        <p:nvSpPr>
          <p:cNvPr id="12" name="Slide Number Placeholder 4">
            <a:extLst>
              <a:ext uri="{FF2B5EF4-FFF2-40B4-BE49-F238E27FC236}">
                <a16:creationId xmlns:a16="http://schemas.microsoft.com/office/drawing/2014/main" id="{2F24F3AE-2F95-4B53-B287-216362DDE3BD}"/>
              </a:ext>
            </a:extLst>
          </p:cNvPr>
          <p:cNvSpPr txBox="1">
            <a:spLocks/>
          </p:cNvSpPr>
          <p:nvPr userDrawn="1"/>
        </p:nvSpPr>
        <p:spPr>
          <a:xfrm>
            <a:off x="11299825" y="6306655"/>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A2C9F7-D14D-41D7-B0E0-C725CC3679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gal Notice - Opti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2CE0B3-741C-484A-884E-CE30C4BC4840}"/>
              </a:ext>
            </a:extLst>
          </p:cNvPr>
          <p:cNvSpPr/>
          <p:nvPr userDrawn="1"/>
        </p:nvSpPr>
        <p:spPr>
          <a:xfrm>
            <a:off x="-1" y="3560323"/>
            <a:ext cx="9591676" cy="1556425"/>
          </a:xfrm>
          <a:custGeom>
            <a:avLst/>
            <a:gdLst>
              <a:gd name="connsiteX0" fmla="*/ 2041 w 10115648"/>
              <a:gd name="connsiteY0" fmla="*/ 0 h 1556425"/>
              <a:gd name="connsiteX1" fmla="*/ 10115648 w 10115648"/>
              <a:gd name="connsiteY1" fmla="*/ 0 h 1556425"/>
              <a:gd name="connsiteX2" fmla="*/ 8877076 w 10115648"/>
              <a:gd name="connsiteY2" fmla="*/ 1556425 h 1556425"/>
              <a:gd name="connsiteX3" fmla="*/ 0 w 10115648"/>
              <a:gd name="connsiteY3" fmla="*/ 1556425 h 1556425"/>
              <a:gd name="connsiteX4" fmla="*/ 0 w 10115648"/>
              <a:gd name="connsiteY4" fmla="*/ 2565 h 1556425"/>
              <a:gd name="connsiteX5" fmla="*/ 2041 w 10115648"/>
              <a:gd name="connsiteY5" fmla="*/ 0 h 155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5648" h="1556425">
                <a:moveTo>
                  <a:pt x="2041" y="0"/>
                </a:moveTo>
                <a:lnTo>
                  <a:pt x="10115648" y="0"/>
                </a:lnTo>
                <a:lnTo>
                  <a:pt x="8877076" y="1556425"/>
                </a:lnTo>
                <a:lnTo>
                  <a:pt x="0" y="1556425"/>
                </a:lnTo>
                <a:lnTo>
                  <a:pt x="0" y="2565"/>
                </a:lnTo>
                <a:lnTo>
                  <a:pt x="2041" y="0"/>
                </a:lnTo>
                <a:close/>
              </a:path>
            </a:pathLst>
          </a:custGeom>
          <a:gradFill>
            <a:gsLst>
              <a:gs pos="35000">
                <a:schemeClr val="accent4">
                  <a:alpha val="60000"/>
                </a:schemeClr>
              </a:gs>
              <a:gs pos="54000">
                <a:srgbClr val="061736">
                  <a:alpha val="41000"/>
                </a:srgbClr>
              </a:gs>
              <a:gs pos="87000">
                <a:schemeClr val="tx1">
                  <a:lumMod val="95000"/>
                  <a:lumOff val="5000"/>
                  <a:alpha val="22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75000"/>
                  <a:lumOff val="25000"/>
                </a:schemeClr>
              </a:solidFill>
            </a:endParaRPr>
          </a:p>
        </p:txBody>
      </p:sp>
      <p:sp>
        <p:nvSpPr>
          <p:cNvPr id="2" name="Footer Placeholder 1">
            <a:extLst>
              <a:ext uri="{FF2B5EF4-FFF2-40B4-BE49-F238E27FC236}">
                <a16:creationId xmlns:a16="http://schemas.microsoft.com/office/drawing/2014/main" id="{E4A3574C-51B3-497F-8BC9-7A7503C72C26}"/>
              </a:ext>
            </a:extLst>
          </p:cNvPr>
          <p:cNvSpPr>
            <a:spLocks noGrp="1"/>
          </p:cNvSpPr>
          <p:nvPr>
            <p:ph type="ftr" sz="quarter" idx="10"/>
          </p:nvPr>
        </p:nvSpPr>
        <p:spPr/>
        <p:txBody>
          <a:bodyPr bIns="45720"/>
          <a:lstStyle/>
          <a:p>
            <a:r>
              <a:rPr lang="en-US" dirty="0"/>
              <a:t>KBR CONFIDENTIAL</a:t>
            </a:r>
          </a:p>
        </p:txBody>
      </p:sp>
      <p:sp>
        <p:nvSpPr>
          <p:cNvPr id="10" name="object 18">
            <a:extLst>
              <a:ext uri="{FF2B5EF4-FFF2-40B4-BE49-F238E27FC236}">
                <a16:creationId xmlns:a16="http://schemas.microsoft.com/office/drawing/2014/main" id="{262C6723-FC79-4C46-9BE2-D23416BE7934}"/>
              </a:ext>
            </a:extLst>
          </p:cNvPr>
          <p:cNvSpPr txBox="1"/>
          <p:nvPr userDrawn="1"/>
        </p:nvSpPr>
        <p:spPr>
          <a:xfrm>
            <a:off x="415856" y="6630262"/>
            <a:ext cx="1652106" cy="115232"/>
          </a:xfrm>
          <a:prstGeom prst="rect">
            <a:avLst/>
          </a:prstGeom>
        </p:spPr>
        <p:txBody>
          <a:bodyPr vert="horz" wrap="square" lIns="0" tIns="0" rIns="0" bIns="0" rtlCol="0">
            <a:spAutoFit/>
          </a:bodyPr>
          <a:lstStyle/>
          <a:p>
            <a:pPr marL="12700">
              <a:lnSpc>
                <a:spcPts val="900"/>
              </a:lnSpc>
            </a:pPr>
            <a:r>
              <a:rPr lang="en-US" sz="800" b="0" dirty="0">
                <a:solidFill>
                  <a:srgbClr val="A2C6E2"/>
                </a:solidFill>
                <a:latin typeface="+mj-lt"/>
                <a:cs typeface="MrEavesXLModOTBook"/>
              </a:rPr>
              <a:t>© 2022 Kellogg Brown &amp; Root LLC</a:t>
            </a:r>
            <a:endParaRPr lang="en-US" sz="800" dirty="0">
              <a:solidFill>
                <a:srgbClr val="A2C6E2"/>
              </a:solidFill>
              <a:latin typeface="+mj-lt"/>
              <a:cs typeface="MrEavesXLModOTBook"/>
            </a:endParaRPr>
          </a:p>
        </p:txBody>
      </p:sp>
      <p:pic>
        <p:nvPicPr>
          <p:cNvPr id="6" name="Picture 5" descr="Logo&#10;&#10;Description automatically generated">
            <a:extLst>
              <a:ext uri="{FF2B5EF4-FFF2-40B4-BE49-F238E27FC236}">
                <a16:creationId xmlns:a16="http://schemas.microsoft.com/office/drawing/2014/main" id="{7EFC602C-A8C2-4AF2-AF01-ECE3DE54A3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396" y="517065"/>
            <a:ext cx="1203490" cy="666548"/>
          </a:xfrm>
          <a:prstGeom prst="rect">
            <a:avLst/>
          </a:prstGeom>
        </p:spPr>
      </p:pic>
      <p:sp>
        <p:nvSpPr>
          <p:cNvPr id="7" name="Title 16">
            <a:extLst>
              <a:ext uri="{FF2B5EF4-FFF2-40B4-BE49-F238E27FC236}">
                <a16:creationId xmlns:a16="http://schemas.microsoft.com/office/drawing/2014/main" id="{34612304-0943-4633-90F7-EB9823FC24D3}"/>
              </a:ext>
            </a:extLst>
          </p:cNvPr>
          <p:cNvSpPr txBox="1">
            <a:spLocks/>
          </p:cNvSpPr>
          <p:nvPr userDrawn="1"/>
        </p:nvSpPr>
        <p:spPr>
          <a:xfrm>
            <a:off x="449068" y="3754876"/>
            <a:ext cx="8533007" cy="1157591"/>
          </a:xfrm>
          <a:prstGeom prst="rect">
            <a:avLst/>
          </a:prstGeom>
          <a:noFill/>
        </p:spPr>
        <p:txBody>
          <a:bodyPr wrap="square" lIns="0" tIns="91440" rIns="182880" bIns="91440" anchor="ctr">
            <a:noAutofit/>
          </a:bodyPr>
          <a:lstStyle>
            <a:lvl1pPr>
              <a:lnSpc>
                <a:spcPct val="90000"/>
              </a:lnSpc>
              <a:defRPr sz="2600" b="0" i="0">
                <a:solidFill>
                  <a:srgbClr val="182857"/>
                </a:solidFill>
                <a:latin typeface="Calibri Light"/>
                <a:ea typeface="+mj-ea"/>
                <a:cs typeface="Calibri Light"/>
              </a:defRPr>
            </a:lvl1pPr>
          </a:lstStyle>
          <a:p>
            <a:pPr>
              <a:spcBef>
                <a:spcPts val="600"/>
              </a:spcBef>
            </a:pPr>
            <a:r>
              <a:rPr lang="en-US" sz="1400" kern="0" spc="70" baseline="0" dirty="0">
                <a:solidFill>
                  <a:srgbClr val="FFFFFF"/>
                </a:solidFill>
                <a:latin typeface="+mn-lt"/>
              </a:rPr>
              <a:t>LEGAL NOTICE:</a:t>
            </a:r>
          </a:p>
          <a:p>
            <a:pPr>
              <a:spcBef>
                <a:spcPts val="600"/>
              </a:spcBef>
            </a:pPr>
            <a:r>
              <a:rPr lang="en-US" sz="1400" kern="0" spc="70" baseline="0" dirty="0">
                <a:solidFill>
                  <a:srgbClr val="FFFFFF"/>
                </a:solidFill>
                <a:latin typeface="+mn-lt"/>
              </a:rPr>
              <a:t>KBR PROPRIETARY AND CONFIDENTIAL INFORMATION FOR THE SOLE USE OF KBR. ANY REPRODUCTION, COPY, PHOTOGRAPH, SCREENSHOT, REVIEW, USE, DISTRIBUTION, OR DISCLOSURE BY OTHERS IS STRICTLY PROHIBITED. DISCLOSURE BY KBR VIA ELECTRONIC MEANS (INCLUDING BY VIRTUAL </a:t>
            </a:r>
            <a:br>
              <a:rPr lang="en-US" sz="1400" kern="0" spc="70" baseline="0" dirty="0">
                <a:solidFill>
                  <a:srgbClr val="FFFFFF"/>
                </a:solidFill>
                <a:latin typeface="+mn-lt"/>
              </a:rPr>
            </a:br>
            <a:r>
              <a:rPr lang="en-US" sz="1400" kern="0" spc="70" baseline="0" dirty="0">
                <a:solidFill>
                  <a:srgbClr val="FFFFFF"/>
                </a:solidFill>
                <a:latin typeface="+mn-lt"/>
              </a:rPr>
              <a:t>MEETING) DOES NOT WAIVE, NEGATE, OR LESSEN THIS PROHIBITION. ALL RIGHTS RESERVED.</a:t>
            </a:r>
            <a:endParaRPr lang="en-US" sz="1400" kern="0" spc="70" baseline="0" dirty="0">
              <a:latin typeface="+mn-lt"/>
            </a:endParaRPr>
          </a:p>
        </p:txBody>
      </p:sp>
    </p:spTree>
    <p:extLst>
      <p:ext uri="{BB962C8B-B14F-4D97-AF65-F5344CB8AC3E}">
        <p14:creationId xmlns:p14="http://schemas.microsoft.com/office/powerpoint/2010/main" val="52062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Template Instruction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AD8BB82-5295-4D40-A6D4-D235ACE206B8}"/>
              </a:ext>
            </a:extLst>
          </p:cNvPr>
          <p:cNvGrpSpPr/>
          <p:nvPr userDrawn="1"/>
        </p:nvGrpSpPr>
        <p:grpSpPr>
          <a:xfrm>
            <a:off x="419100" y="6247518"/>
            <a:ext cx="11647779" cy="479543"/>
            <a:chOff x="419100" y="6247518"/>
            <a:chExt cx="11647779" cy="479543"/>
          </a:xfrm>
        </p:grpSpPr>
        <p:pic>
          <p:nvPicPr>
            <p:cNvPr id="13" name="Picture 12">
              <a:extLst>
                <a:ext uri="{FF2B5EF4-FFF2-40B4-BE49-F238E27FC236}">
                  <a16:creationId xmlns:a16="http://schemas.microsoft.com/office/drawing/2014/main" id="{0A327864-1787-4612-8CAB-4E09EB7A98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725" r="2813" b="16329"/>
            <a:stretch/>
          </p:blipFill>
          <p:spPr>
            <a:xfrm>
              <a:off x="5413196" y="6247519"/>
              <a:ext cx="6653683" cy="479542"/>
            </a:xfrm>
            <a:prstGeom prst="rect">
              <a:avLst/>
            </a:prstGeom>
          </p:spPr>
        </p:pic>
        <p:sp>
          <p:nvSpPr>
            <p:cNvPr id="14" name="object 5">
              <a:extLst>
                <a:ext uri="{FF2B5EF4-FFF2-40B4-BE49-F238E27FC236}">
                  <a16:creationId xmlns:a16="http://schemas.microsoft.com/office/drawing/2014/main" id="{1F41FE60-EC90-436A-BFAF-9D83E1AD7F6A}"/>
                </a:ext>
              </a:extLst>
            </p:cNvPr>
            <p:cNvSpPr/>
            <p:nvPr/>
          </p:nvSpPr>
          <p:spPr>
            <a:xfrm>
              <a:off x="419100" y="6247518"/>
              <a:ext cx="11647779" cy="45719"/>
            </a:xfrm>
            <a:custGeom>
              <a:avLst/>
              <a:gdLst/>
              <a:ahLst/>
              <a:cxnLst/>
              <a:rect l="l" t="t" r="r" b="b"/>
              <a:pathLst>
                <a:path w="11600815">
                  <a:moveTo>
                    <a:pt x="0" y="0"/>
                  </a:moveTo>
                  <a:lnTo>
                    <a:pt x="11600535" y="0"/>
                  </a:lnTo>
                </a:path>
              </a:pathLst>
            </a:custGeom>
            <a:ln w="6350">
              <a:solidFill>
                <a:srgbClr val="A2C6E2"/>
              </a:solidFill>
            </a:ln>
          </p:spPr>
          <p:txBody>
            <a:bodyPr wrap="square" lIns="0" tIns="0" rIns="0" bIns="0" rtlCol="0"/>
            <a:lstStyle/>
            <a:p>
              <a:r>
                <a:rPr lang="en-US" dirty="0"/>
                <a:t> </a:t>
              </a:r>
              <a:endParaRPr dirty="0"/>
            </a:p>
          </p:txBody>
        </p:sp>
      </p:grpSp>
      <p:sp>
        <p:nvSpPr>
          <p:cNvPr id="2" name="Holder 2"/>
          <p:cNvSpPr>
            <a:spLocks noGrp="1"/>
          </p:cNvSpPr>
          <p:nvPr>
            <p:ph type="ctrTitle" hasCustomPrompt="1"/>
          </p:nvPr>
        </p:nvSpPr>
        <p:spPr>
          <a:xfrm>
            <a:off x="444500" y="142323"/>
            <a:ext cx="9571697" cy="693468"/>
          </a:xfrm>
          <a:prstGeom prst="rect">
            <a:avLst/>
          </a:prstGeom>
        </p:spPr>
        <p:txBody>
          <a:bodyPr wrap="square" lIns="0" tIns="0" rIns="0" bIns="0">
            <a:noAutofit/>
          </a:bodyPr>
          <a:lstStyle>
            <a:lvl1pPr>
              <a:defRPr lang="en-US" sz="2600" b="0" i="0" dirty="0" smtClean="0">
                <a:solidFill>
                  <a:srgbClr val="182857"/>
                </a:solidFill>
                <a:latin typeface="Calibri Light"/>
                <a:ea typeface="+mj-ea"/>
                <a:cs typeface="Calibri Light"/>
              </a:defRPr>
            </a:lvl1pPr>
          </a:lstStyle>
          <a:p>
            <a:pPr marL="0" marR="0" lvl="0" indent="0" defTabSz="914400" eaLnBrk="1" fontAlgn="auto" latinLnBrk="0" hangingPunct="1">
              <a:lnSpc>
                <a:spcPct val="90000"/>
              </a:lnSpc>
              <a:spcBef>
                <a:spcPts val="0"/>
              </a:spcBef>
              <a:spcAft>
                <a:spcPts val="0"/>
              </a:spcAft>
              <a:buClrTx/>
              <a:buSzTx/>
              <a:buFontTx/>
              <a:buNone/>
              <a:tabLst/>
              <a:defRPr/>
            </a:pPr>
            <a:r>
              <a:rPr lang="en-US" dirty="0"/>
              <a:t>Template Instructions and Standards</a:t>
            </a:r>
            <a:endParaRPr dirty="0"/>
          </a:p>
        </p:txBody>
      </p:sp>
      <p:sp>
        <p:nvSpPr>
          <p:cNvPr id="16" name="Text Placeholder 43">
            <a:extLst>
              <a:ext uri="{FF2B5EF4-FFF2-40B4-BE49-F238E27FC236}">
                <a16:creationId xmlns:a16="http://schemas.microsoft.com/office/drawing/2014/main" id="{A57813CF-C375-4A8E-8A7B-EEB0DD94C80B}"/>
              </a:ext>
            </a:extLst>
          </p:cNvPr>
          <p:cNvSpPr txBox="1">
            <a:spLocks/>
          </p:cNvSpPr>
          <p:nvPr userDrawn="1"/>
        </p:nvSpPr>
        <p:spPr>
          <a:xfrm>
            <a:off x="444499" y="1194437"/>
            <a:ext cx="11647778" cy="409355"/>
          </a:xfrm>
          <a:prstGeom prst="rect">
            <a:avLst/>
          </a:prstGeom>
        </p:spPr>
        <p:txBody>
          <a:bodyPr wrap="square" lIns="0" tIns="0" rIns="0" bIns="0">
            <a:noAutofit/>
          </a:bodyPr>
          <a:lstStyle>
            <a:lvl1pPr marL="0">
              <a:lnSpc>
                <a:spcPct val="90000"/>
              </a:lnSpc>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700" i="1" kern="0" dirty="0">
                <a:solidFill>
                  <a:schemeClr val="tx1">
                    <a:lumMod val="75000"/>
                    <a:lumOff val="25000"/>
                  </a:schemeClr>
                </a:solidFill>
              </a:rPr>
              <a:t>This slide should either </a:t>
            </a:r>
            <a:r>
              <a:rPr lang="en-US" sz="1700" b="1" i="1" kern="0" dirty="0">
                <a:solidFill>
                  <a:schemeClr val="tx1">
                    <a:lumMod val="75000"/>
                    <a:lumOff val="25000"/>
                  </a:schemeClr>
                </a:solidFill>
              </a:rPr>
              <a:t>remain hidden or be deleted </a:t>
            </a:r>
            <a:r>
              <a:rPr lang="en-US" sz="1700" i="1" kern="0" dirty="0">
                <a:solidFill>
                  <a:schemeClr val="tx1">
                    <a:lumMod val="75000"/>
                    <a:lumOff val="25000"/>
                  </a:schemeClr>
                </a:solidFill>
              </a:rPr>
              <a:t>from your working presentation.</a:t>
            </a:r>
          </a:p>
          <a:p>
            <a:r>
              <a:rPr lang="en-US" sz="1800" i="1" kern="0" dirty="0">
                <a:solidFill>
                  <a:schemeClr val="tx1">
                    <a:lumMod val="75000"/>
                    <a:lumOff val="25000"/>
                  </a:schemeClr>
                </a:solidFill>
                <a:latin typeface="+mn-lt"/>
                <a:ea typeface="+mn-ea"/>
                <a:cs typeface="+mn-cs"/>
              </a:rPr>
              <a:t> </a:t>
            </a:r>
          </a:p>
        </p:txBody>
      </p:sp>
      <p:sp>
        <p:nvSpPr>
          <p:cNvPr id="17" name="Text Placeholder 43">
            <a:extLst>
              <a:ext uri="{FF2B5EF4-FFF2-40B4-BE49-F238E27FC236}">
                <a16:creationId xmlns:a16="http://schemas.microsoft.com/office/drawing/2014/main" id="{BE4DAA29-3823-49DE-97C1-AD3D09AE54F2}"/>
              </a:ext>
            </a:extLst>
          </p:cNvPr>
          <p:cNvSpPr txBox="1">
            <a:spLocks/>
          </p:cNvSpPr>
          <p:nvPr userDrawn="1"/>
        </p:nvSpPr>
        <p:spPr>
          <a:xfrm>
            <a:off x="533399" y="1669773"/>
            <a:ext cx="5305426" cy="4350028"/>
          </a:xfrm>
          <a:prstGeom prst="rect">
            <a:avLst/>
          </a:prstGeom>
        </p:spPr>
        <p:txBody>
          <a:bodyPr wrap="square" lIns="0" tIns="0" rIns="0" bIns="0">
            <a:noAutofit/>
          </a:bodyPr>
          <a:lstStyle>
            <a:lvl1pPr marL="0">
              <a:lnSpc>
                <a:spcPct val="90000"/>
              </a:lnSpc>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This template includes options for presentation cover slides, section divider slides and several options for content slides.</a:t>
            </a:r>
            <a:endParaRPr lang="en-US" sz="1650" kern="0" spc="-20" baseline="0" dirty="0">
              <a:solidFill>
                <a:schemeClr val="tx1">
                  <a:lumMod val="75000"/>
                  <a:lumOff val="25000"/>
                </a:schemeClr>
              </a:solidFill>
              <a:latin typeface="+mn-lt"/>
            </a:endParaRPr>
          </a:p>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Work from this template when creating a new presentation. </a:t>
            </a:r>
            <a:br>
              <a:rPr lang="en-US" sz="1650" kern="0" spc="-20" baseline="0" dirty="0">
                <a:solidFill>
                  <a:schemeClr val="tx1">
                    <a:lumMod val="75000"/>
                    <a:lumOff val="25000"/>
                  </a:schemeClr>
                </a:solidFill>
                <a:latin typeface="+mn-lt"/>
                <a:ea typeface="+mn-ea"/>
                <a:cs typeface="+mn-cs"/>
              </a:rPr>
            </a:br>
            <a:r>
              <a:rPr lang="en-US" sz="1650" b="1" kern="0" spc="-20" baseline="0" dirty="0">
                <a:solidFill>
                  <a:schemeClr val="tx1">
                    <a:lumMod val="75000"/>
                    <a:lumOff val="25000"/>
                  </a:schemeClr>
                </a:solidFill>
                <a:latin typeface="+mn-lt"/>
                <a:ea typeface="+mn-ea"/>
                <a:cs typeface="+mn-cs"/>
              </a:rPr>
              <a:t>Do not use an old template or presentation.</a:t>
            </a:r>
          </a:p>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b="0" i="0" kern="0" spc="-20" baseline="0" dirty="0">
                <a:solidFill>
                  <a:schemeClr val="tx1">
                    <a:lumMod val="75000"/>
                    <a:lumOff val="25000"/>
                  </a:schemeClr>
                </a:solidFill>
                <a:latin typeface="+mn-lt"/>
                <a:ea typeface="+mn-ea"/>
                <a:cs typeface="+mn-cs"/>
              </a:rPr>
              <a:t>If copying slides from an another slide deck</a:t>
            </a:r>
            <a:r>
              <a:rPr lang="en-US" sz="1650" b="1" i="0" kern="0" spc="-20" baseline="0" dirty="0">
                <a:solidFill>
                  <a:schemeClr val="tx1">
                    <a:lumMod val="75000"/>
                    <a:lumOff val="25000"/>
                  </a:schemeClr>
                </a:solidFill>
                <a:latin typeface="+mn-lt"/>
                <a:ea typeface="+mn-ea"/>
                <a:cs typeface="+mn-cs"/>
              </a:rPr>
              <a:t>, </a:t>
            </a:r>
            <a:r>
              <a:rPr lang="en-US" sz="1650" i="0" kern="0" spc="-20" baseline="0" dirty="0">
                <a:solidFill>
                  <a:schemeClr val="tx1">
                    <a:lumMod val="75000"/>
                    <a:lumOff val="25000"/>
                  </a:schemeClr>
                </a:solidFill>
                <a:latin typeface="+mn-lt"/>
                <a:ea typeface="+mn-ea"/>
                <a:cs typeface="+mn-cs"/>
              </a:rPr>
              <a:t>make sure to update the layout and text formatting.</a:t>
            </a:r>
          </a:p>
          <a:p>
            <a:pPr marL="457200" marR="0" lvl="0" indent="-274320" algn="l" defTabSz="914400" rtl="0" eaLnBrk="1" fontAlgn="auto" latinLnBrk="0" hangingPunct="1">
              <a:lnSpc>
                <a:spcPts val="1900"/>
              </a:lnSpc>
              <a:spcBef>
                <a:spcPts val="0"/>
              </a:spcBef>
              <a:spcAft>
                <a:spcPts val="800"/>
              </a:spcAft>
              <a:buClrTx/>
              <a:buSzTx/>
              <a:buFont typeface="+mj-lt"/>
              <a:buAutoNum type="arabicPeriod"/>
              <a:tabLst/>
              <a:defRPr/>
            </a:pPr>
            <a:r>
              <a:rPr lang="en-US" sz="1650" i="0" kern="0" spc="-20" baseline="0" dirty="0">
                <a:solidFill>
                  <a:schemeClr val="tx1">
                    <a:lumMod val="75000"/>
                    <a:lumOff val="25000"/>
                  </a:schemeClr>
                </a:solidFill>
                <a:latin typeface="+mn-lt"/>
                <a:ea typeface="+mn-ea"/>
                <a:cs typeface="+mn-cs"/>
              </a:rPr>
              <a:t>Select the new slides.</a:t>
            </a:r>
          </a:p>
          <a:p>
            <a:pPr marL="457200" marR="0" lvl="0" indent="-274320" algn="l" defTabSz="914400" rtl="0" eaLnBrk="1" fontAlgn="auto" latinLnBrk="0" hangingPunct="1">
              <a:lnSpc>
                <a:spcPts val="1900"/>
              </a:lnSpc>
              <a:spcBef>
                <a:spcPts val="0"/>
              </a:spcBef>
              <a:spcAft>
                <a:spcPts val="800"/>
              </a:spcAft>
              <a:buClrTx/>
              <a:buSzTx/>
              <a:buFont typeface="+mj-lt"/>
              <a:buAutoNum type="arabicPeriod"/>
              <a:tabLst/>
              <a:defRPr/>
            </a:pPr>
            <a:r>
              <a:rPr lang="en-US" sz="1650" i="0" kern="0" spc="-20" baseline="0" dirty="0">
                <a:solidFill>
                  <a:schemeClr val="tx1">
                    <a:lumMod val="75000"/>
                    <a:lumOff val="25000"/>
                  </a:schemeClr>
                </a:solidFill>
                <a:latin typeface="+mn-lt"/>
                <a:ea typeface="+mn-ea"/>
                <a:cs typeface="+mn-cs"/>
              </a:rPr>
              <a:t>On the “Home” tab, in the “Slides” group, click “Layout” and select one of the layout choices.</a:t>
            </a:r>
          </a:p>
          <a:p>
            <a:pPr marL="457200" marR="0" lvl="0" indent="-274320" algn="l" defTabSz="914400" rtl="0" eaLnBrk="1" fontAlgn="auto" latinLnBrk="0" hangingPunct="1">
              <a:lnSpc>
                <a:spcPts val="1900"/>
              </a:lnSpc>
              <a:spcBef>
                <a:spcPts val="0"/>
              </a:spcBef>
              <a:spcAft>
                <a:spcPts val="800"/>
              </a:spcAft>
              <a:buClrTx/>
              <a:buSzTx/>
              <a:buFont typeface="+mj-lt"/>
              <a:buAutoNum type="arabicPeriod"/>
              <a:tabLst/>
              <a:defRPr/>
            </a:pPr>
            <a:r>
              <a:rPr lang="en-US" sz="1650" i="0" kern="0" spc="-20" baseline="0" dirty="0">
                <a:solidFill>
                  <a:schemeClr val="tx1">
                    <a:lumMod val="75000"/>
                    <a:lumOff val="25000"/>
                  </a:schemeClr>
                </a:solidFill>
                <a:latin typeface="+mn-lt"/>
                <a:ea typeface="+mn-ea"/>
                <a:cs typeface="+mn-cs"/>
              </a:rPr>
              <a:t>Below the “Layout” button, click “Reset” to update text formatting to match the new template. </a:t>
            </a:r>
          </a:p>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Hide unused slides in this template by right-clicking the slide </a:t>
            </a:r>
            <a:br>
              <a:rPr lang="en-US" sz="1650" kern="0" spc="-20" baseline="0" dirty="0">
                <a:solidFill>
                  <a:schemeClr val="tx1">
                    <a:lumMod val="75000"/>
                    <a:lumOff val="25000"/>
                  </a:schemeClr>
                </a:solidFill>
                <a:latin typeface="+mn-lt"/>
                <a:ea typeface="+mn-ea"/>
                <a:cs typeface="+mn-cs"/>
              </a:rPr>
            </a:br>
            <a:r>
              <a:rPr lang="en-US" sz="1650" kern="0" spc="-20" baseline="0" dirty="0">
                <a:solidFill>
                  <a:schemeClr val="tx1">
                    <a:lumMod val="75000"/>
                    <a:lumOff val="25000"/>
                  </a:schemeClr>
                </a:solidFill>
                <a:latin typeface="+mn-lt"/>
                <a:ea typeface="+mn-ea"/>
                <a:cs typeface="+mn-cs"/>
              </a:rPr>
              <a:t>and selecting "Hide Slide." Hidden slides will not display </a:t>
            </a:r>
            <a:br>
              <a:rPr lang="en-US" sz="1650" kern="0" spc="-20" baseline="0" dirty="0">
                <a:solidFill>
                  <a:schemeClr val="tx1">
                    <a:lumMod val="75000"/>
                    <a:lumOff val="25000"/>
                  </a:schemeClr>
                </a:solidFill>
                <a:latin typeface="+mn-lt"/>
                <a:ea typeface="+mn-ea"/>
                <a:cs typeface="+mn-cs"/>
              </a:rPr>
            </a:br>
            <a:r>
              <a:rPr lang="en-US" sz="1650" kern="0" spc="-20" baseline="0" dirty="0">
                <a:solidFill>
                  <a:schemeClr val="tx1">
                    <a:lumMod val="75000"/>
                    <a:lumOff val="25000"/>
                  </a:schemeClr>
                </a:solidFill>
                <a:latin typeface="+mn-lt"/>
                <a:ea typeface="+mn-ea"/>
                <a:cs typeface="+mn-cs"/>
              </a:rPr>
              <a:t>while presenting.</a:t>
            </a:r>
          </a:p>
        </p:txBody>
      </p:sp>
      <p:sp>
        <p:nvSpPr>
          <p:cNvPr id="3" name="Footer Placeholder 2">
            <a:extLst>
              <a:ext uri="{FF2B5EF4-FFF2-40B4-BE49-F238E27FC236}">
                <a16:creationId xmlns:a16="http://schemas.microsoft.com/office/drawing/2014/main" id="{D2D36581-76B2-4FDF-9BF4-3FD3C51F73BE}"/>
              </a:ext>
            </a:extLst>
          </p:cNvPr>
          <p:cNvSpPr>
            <a:spLocks noGrp="1"/>
          </p:cNvSpPr>
          <p:nvPr>
            <p:ph type="ftr" sz="quarter" idx="10"/>
          </p:nvPr>
        </p:nvSpPr>
        <p:spPr/>
        <p:txBody>
          <a:bodyPr bIns="45720"/>
          <a:lstStyle/>
          <a:p>
            <a:r>
              <a:rPr lang="en-US" dirty="0"/>
              <a:t>KBR CONFIDENTIAL</a:t>
            </a:r>
          </a:p>
        </p:txBody>
      </p:sp>
      <p:sp>
        <p:nvSpPr>
          <p:cNvPr id="18" name="Slide Number Placeholder 4">
            <a:extLst>
              <a:ext uri="{FF2B5EF4-FFF2-40B4-BE49-F238E27FC236}">
                <a16:creationId xmlns:a16="http://schemas.microsoft.com/office/drawing/2014/main" id="{C4C1AEA7-6477-4CDE-9F56-D7BDCD4A2827}"/>
              </a:ext>
            </a:extLst>
          </p:cNvPr>
          <p:cNvSpPr txBox="1">
            <a:spLocks/>
          </p:cNvSpPr>
          <p:nvPr userDrawn="1"/>
        </p:nvSpPr>
        <p:spPr>
          <a:xfrm>
            <a:off x="11299825" y="6306655"/>
            <a:ext cx="447675"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A2C9F7-D14D-41D7-B0E0-C725CC367953}" type="slidenum">
              <a:rPr lang="en-US" smtClean="0"/>
              <a:pPr/>
              <a:t>‹#›</a:t>
            </a:fld>
            <a:endParaRPr lang="en-US" dirty="0"/>
          </a:p>
        </p:txBody>
      </p:sp>
      <p:sp>
        <p:nvSpPr>
          <p:cNvPr id="11" name="Text Placeholder 43">
            <a:extLst>
              <a:ext uri="{FF2B5EF4-FFF2-40B4-BE49-F238E27FC236}">
                <a16:creationId xmlns:a16="http://schemas.microsoft.com/office/drawing/2014/main" id="{F530517D-A383-4407-A3A3-56D5389ADE6B}"/>
              </a:ext>
            </a:extLst>
          </p:cNvPr>
          <p:cNvSpPr txBox="1">
            <a:spLocks/>
          </p:cNvSpPr>
          <p:nvPr userDrawn="1"/>
        </p:nvSpPr>
        <p:spPr>
          <a:xfrm>
            <a:off x="6115050" y="1673086"/>
            <a:ext cx="5503793" cy="3984764"/>
          </a:xfrm>
          <a:prstGeom prst="rect">
            <a:avLst/>
          </a:prstGeom>
        </p:spPr>
        <p:txBody>
          <a:bodyPr wrap="square" lIns="0" tIns="0" rIns="0" bIns="0">
            <a:noAutofit/>
          </a:bodyPr>
          <a:lstStyle>
            <a:lvl1pPr marL="0">
              <a:lnSpc>
                <a:spcPct val="90000"/>
              </a:lnSpc>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Please follow the guidelines on pages 2, 3 and 4 of this template, including standard fonts, colors, icons and graphic elements. You may copy and paste these into your presentation.</a:t>
            </a:r>
          </a:p>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Update placeholder images by right-clicking and selecting "Change Image." Then navigate to the image you would like to use and insert it. Please avoid using copyright-protected images.</a:t>
            </a:r>
          </a:p>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Update all text fields on all slides, including the date and footer. </a:t>
            </a:r>
          </a:p>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If you do not wish to mark your document as confidential, edit the text in the bottom left footer.</a:t>
            </a:r>
          </a:p>
          <a:p>
            <a:pPr marL="182880" marR="0" lvl="0" indent="-182880" algn="l" defTabSz="914400" rtl="0" eaLnBrk="1" fontAlgn="auto" latinLnBrk="0" hangingPunct="1">
              <a:lnSpc>
                <a:spcPts val="1900"/>
              </a:lnSpc>
              <a:spcBef>
                <a:spcPts val="0"/>
              </a:spcBef>
              <a:spcAft>
                <a:spcPts val="800"/>
              </a:spcAft>
              <a:buClrTx/>
              <a:buSzTx/>
              <a:buFont typeface="Wingdings" panose="05000000000000000000" pitchFamily="2" charset="2"/>
              <a:buChar char="§"/>
              <a:tabLst/>
              <a:defRPr/>
            </a:pPr>
            <a:r>
              <a:rPr lang="en-US" sz="1650" kern="0" spc="-20" baseline="0" dirty="0">
                <a:solidFill>
                  <a:schemeClr val="tx1">
                    <a:lumMod val="75000"/>
                    <a:lumOff val="25000"/>
                  </a:schemeClr>
                </a:solidFill>
                <a:latin typeface="+mn-lt"/>
                <a:ea typeface="+mn-ea"/>
                <a:cs typeface="+mn-cs"/>
              </a:rPr>
              <a:t>To update the bottom left footer text on all pages at once, go to the “Insert” tab and select “Header &amp; Footer” from the “Text” toolbar group. A popup window will open. Update the text in the footer section with your new text and click “Apply to all”.</a:t>
            </a:r>
            <a:endParaRPr lang="en-US" sz="1650" spc="-20" baseline="0" dirty="0">
              <a:effectLst/>
              <a:latin typeface="+mn-lt"/>
            </a:endParaRPr>
          </a:p>
        </p:txBody>
      </p:sp>
    </p:spTree>
    <p:extLst>
      <p:ext uri="{BB962C8B-B14F-4D97-AF65-F5344CB8AC3E}">
        <p14:creationId xmlns:p14="http://schemas.microsoft.com/office/powerpoint/2010/main" val="5693783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A21C8-678F-43BE-B1AC-F67AFFA6E1C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23725" r="2813" b="16329"/>
          <a:stretch/>
        </p:blipFill>
        <p:spPr>
          <a:xfrm>
            <a:off x="5413196" y="6247519"/>
            <a:ext cx="6653683" cy="479542"/>
          </a:xfrm>
          <a:prstGeom prst="rect">
            <a:avLst/>
          </a:prstGeom>
        </p:spPr>
      </p:pic>
      <p:sp>
        <p:nvSpPr>
          <p:cNvPr id="10" name="bk object 16">
            <a:extLst>
              <a:ext uri="{FF2B5EF4-FFF2-40B4-BE49-F238E27FC236}">
                <a16:creationId xmlns:a16="http://schemas.microsoft.com/office/drawing/2014/main" id="{4452CD47-1090-4AFB-A9D0-D0161FCF66BD}"/>
              </a:ext>
            </a:extLst>
          </p:cNvPr>
          <p:cNvSpPr/>
          <p:nvPr userDrawn="1"/>
        </p:nvSpPr>
        <p:spPr>
          <a:xfrm>
            <a:off x="133963" y="117180"/>
            <a:ext cx="10570845" cy="720725"/>
          </a:xfrm>
          <a:custGeom>
            <a:avLst/>
            <a:gdLst/>
            <a:ahLst/>
            <a:cxnLst/>
            <a:rect l="l" t="t" r="r" b="b"/>
            <a:pathLst>
              <a:path w="10570845" h="720725">
                <a:moveTo>
                  <a:pt x="10026484" y="0"/>
                </a:moveTo>
                <a:lnTo>
                  <a:pt x="0" y="0"/>
                </a:lnTo>
                <a:lnTo>
                  <a:pt x="0" y="720661"/>
                </a:lnTo>
                <a:lnTo>
                  <a:pt x="10570552" y="720661"/>
                </a:lnTo>
                <a:lnTo>
                  <a:pt x="10026484" y="0"/>
                </a:lnTo>
                <a:close/>
              </a:path>
            </a:pathLst>
          </a:custGeom>
          <a:solidFill>
            <a:srgbClr val="F2F6FA"/>
          </a:solidFill>
        </p:spPr>
        <p:txBody>
          <a:bodyPr wrap="square" lIns="0" tIns="0" rIns="0" bIns="0" rtlCol="0"/>
          <a:lstStyle/>
          <a:p>
            <a:endParaRPr dirty="0"/>
          </a:p>
        </p:txBody>
      </p:sp>
      <p:sp>
        <p:nvSpPr>
          <p:cNvPr id="2" name="Holder 2"/>
          <p:cNvSpPr>
            <a:spLocks noGrp="1"/>
          </p:cNvSpPr>
          <p:nvPr userDrawn="1">
            <p:ph type="title"/>
          </p:nvPr>
        </p:nvSpPr>
        <p:spPr>
          <a:xfrm>
            <a:off x="444500" y="139148"/>
            <a:ext cx="9684238" cy="697647"/>
          </a:xfrm>
          <a:prstGeom prst="rect">
            <a:avLst/>
          </a:prstGeom>
        </p:spPr>
        <p:txBody>
          <a:bodyPr wrap="square" lIns="0" tIns="0" rIns="0" bIns="0" anchor="ctr">
            <a:noAutofit/>
          </a:bodyPr>
          <a:lstStyle>
            <a:lvl1pPr>
              <a:defRPr sz="2600" b="0" i="0">
                <a:solidFill>
                  <a:srgbClr val="182857"/>
                </a:solidFill>
                <a:latin typeface="Calibri Light"/>
                <a:cs typeface="Calibri Light"/>
              </a:defRPr>
            </a:lvl1pPr>
          </a:lstStyle>
          <a:p>
            <a:endParaRPr dirty="0"/>
          </a:p>
        </p:txBody>
      </p:sp>
      <p:sp>
        <p:nvSpPr>
          <p:cNvPr id="3" name="Holder 3"/>
          <p:cNvSpPr>
            <a:spLocks noGrp="1"/>
          </p:cNvSpPr>
          <p:nvPr userDrawn="1">
            <p:ph type="body" idx="1"/>
          </p:nvPr>
        </p:nvSpPr>
        <p:spPr>
          <a:xfrm>
            <a:off x="419100" y="1143000"/>
            <a:ext cx="11328400" cy="4960619"/>
          </a:xfrm>
          <a:prstGeom prst="rect">
            <a:avLst/>
          </a:prstGeom>
        </p:spPr>
        <p:txBody>
          <a:bodyPr wrap="square" lIns="0" tIns="0" rIns="0" bIns="0">
            <a:noAutofit/>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Logo&#10;&#10;Description automatically generated">
            <a:extLst>
              <a:ext uri="{FF2B5EF4-FFF2-40B4-BE49-F238E27FC236}">
                <a16:creationId xmlns:a16="http://schemas.microsoft.com/office/drawing/2014/main" id="{76A1E1A4-E719-45D6-BFDC-09C9ED6D12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33048" y="246663"/>
            <a:ext cx="876097" cy="485223"/>
          </a:xfrm>
          <a:prstGeom prst="rect">
            <a:avLst/>
          </a:prstGeom>
        </p:spPr>
      </p:pic>
      <p:sp>
        <p:nvSpPr>
          <p:cNvPr id="15" name="object 6">
            <a:extLst>
              <a:ext uri="{FF2B5EF4-FFF2-40B4-BE49-F238E27FC236}">
                <a16:creationId xmlns:a16="http://schemas.microsoft.com/office/drawing/2014/main" id="{4001E0D2-64C1-456C-A35C-E0A087B7598F}"/>
              </a:ext>
            </a:extLst>
          </p:cNvPr>
          <p:cNvSpPr/>
          <p:nvPr userDrawn="1"/>
        </p:nvSpPr>
        <p:spPr>
          <a:xfrm>
            <a:off x="133959" y="837350"/>
            <a:ext cx="11932920" cy="0"/>
          </a:xfrm>
          <a:custGeom>
            <a:avLst/>
            <a:gdLst/>
            <a:ahLst/>
            <a:cxnLst/>
            <a:rect l="l" t="t" r="r" b="b"/>
            <a:pathLst>
              <a:path w="11932920">
                <a:moveTo>
                  <a:pt x="0" y="0"/>
                </a:moveTo>
                <a:lnTo>
                  <a:pt x="11932920" y="0"/>
                </a:lnTo>
              </a:path>
            </a:pathLst>
          </a:custGeom>
          <a:ln w="6350">
            <a:solidFill>
              <a:srgbClr val="E5EDF5"/>
            </a:solidFill>
          </a:ln>
        </p:spPr>
        <p:txBody>
          <a:bodyPr wrap="square" lIns="0" tIns="0" rIns="0" bIns="0" rtlCol="0"/>
          <a:lstStyle/>
          <a:p>
            <a:endParaRPr dirty="0"/>
          </a:p>
        </p:txBody>
      </p:sp>
      <p:sp>
        <p:nvSpPr>
          <p:cNvPr id="4" name="Footer Placeholder 3">
            <a:extLst>
              <a:ext uri="{FF2B5EF4-FFF2-40B4-BE49-F238E27FC236}">
                <a16:creationId xmlns:a16="http://schemas.microsoft.com/office/drawing/2014/main" id="{7F23AED8-1E90-41D6-9155-B60DE127DF0C}"/>
              </a:ext>
            </a:extLst>
          </p:cNvPr>
          <p:cNvSpPr>
            <a:spLocks noGrp="1"/>
          </p:cNvSpPr>
          <p:nvPr userDrawn="1">
            <p:ph type="ftr" sz="quarter" idx="3"/>
          </p:nvPr>
        </p:nvSpPr>
        <p:spPr>
          <a:xfrm>
            <a:off x="435734" y="6254572"/>
            <a:ext cx="4491374" cy="345873"/>
          </a:xfrm>
          <a:prstGeom prst="rect">
            <a:avLst/>
          </a:prstGeom>
        </p:spPr>
        <p:txBody>
          <a:bodyPr vert="horz" lIns="0" tIns="91440" rIns="91440" bIns="45720" rtlCol="0" anchor="b" anchorCtr="0"/>
          <a:lstStyle>
            <a:lvl1pPr algn="l">
              <a:defRPr sz="1200" spc="50" baseline="0">
                <a:solidFill>
                  <a:schemeClr val="accent1"/>
                </a:solidFill>
              </a:defRPr>
            </a:lvl1pPr>
          </a:lstStyle>
          <a:p>
            <a:r>
              <a:rPr lang="en-US" dirty="0"/>
              <a:t>KBR CONFIDENTIAL</a:t>
            </a:r>
          </a:p>
        </p:txBody>
      </p:sp>
      <p:sp>
        <p:nvSpPr>
          <p:cNvPr id="5" name="Slide Number Placeholder 4">
            <a:extLst>
              <a:ext uri="{FF2B5EF4-FFF2-40B4-BE49-F238E27FC236}">
                <a16:creationId xmlns:a16="http://schemas.microsoft.com/office/drawing/2014/main" id="{1CFA06A3-B5C8-4862-AE5F-F33EF5EBD15B}"/>
              </a:ext>
            </a:extLst>
          </p:cNvPr>
          <p:cNvSpPr>
            <a:spLocks noGrp="1"/>
          </p:cNvSpPr>
          <p:nvPr userDrawn="1">
            <p:ph type="sldNum" sz="quarter" idx="4"/>
          </p:nvPr>
        </p:nvSpPr>
        <p:spPr>
          <a:xfrm>
            <a:off x="11299825" y="6306655"/>
            <a:ext cx="447675" cy="365125"/>
          </a:xfrm>
          <a:prstGeom prst="rect">
            <a:avLst/>
          </a:prstGeom>
        </p:spPr>
        <p:txBody>
          <a:bodyPr vert="horz" lIns="91440" tIns="45720" rIns="91440" bIns="45720" rtlCol="0" anchor="ctr"/>
          <a:lstStyle>
            <a:lvl1pPr algn="r">
              <a:defRPr sz="1100">
                <a:solidFill>
                  <a:schemeClr val="bg1"/>
                </a:solidFill>
              </a:defRPr>
            </a:lvl1pPr>
          </a:lstStyle>
          <a:p>
            <a:fld id="{35A2C9F7-D14D-41D7-B0E0-C725CC367953}" type="slidenum">
              <a:rPr lang="en-US" smtClean="0"/>
              <a:pPr/>
              <a:t>‹#›</a:t>
            </a:fld>
            <a:endParaRPr lang="en-US" dirty="0"/>
          </a:p>
        </p:txBody>
      </p:sp>
      <p:sp>
        <p:nvSpPr>
          <p:cNvPr id="18" name="object 18">
            <a:extLst>
              <a:ext uri="{FF2B5EF4-FFF2-40B4-BE49-F238E27FC236}">
                <a16:creationId xmlns:a16="http://schemas.microsoft.com/office/drawing/2014/main" id="{D607290B-8E8B-4894-A6BE-C69798D56333}"/>
              </a:ext>
            </a:extLst>
          </p:cNvPr>
          <p:cNvSpPr txBox="1"/>
          <p:nvPr userDrawn="1"/>
        </p:nvSpPr>
        <p:spPr>
          <a:xfrm>
            <a:off x="415856" y="6630262"/>
            <a:ext cx="1652106" cy="115232"/>
          </a:xfrm>
          <a:prstGeom prst="rect">
            <a:avLst/>
          </a:prstGeom>
        </p:spPr>
        <p:txBody>
          <a:bodyPr vert="horz" wrap="square" lIns="0" tIns="0" rIns="0" bIns="0" rtlCol="0">
            <a:spAutoFit/>
          </a:bodyPr>
          <a:lstStyle/>
          <a:p>
            <a:pPr marL="12700">
              <a:lnSpc>
                <a:spcPts val="900"/>
              </a:lnSpc>
            </a:pPr>
            <a:r>
              <a:rPr lang="en-US" sz="800" b="0" dirty="0">
                <a:solidFill>
                  <a:srgbClr val="A2C6E2"/>
                </a:solidFill>
                <a:latin typeface="+mj-lt"/>
                <a:cs typeface="MrEavesXLModOTBook"/>
              </a:rPr>
              <a:t>© 2022 Kellogg Brown &amp; Root LLC</a:t>
            </a:r>
            <a:endParaRPr lang="en-US" sz="800" dirty="0">
              <a:solidFill>
                <a:srgbClr val="A2C6E2"/>
              </a:solidFill>
              <a:latin typeface="+mj-lt"/>
              <a:cs typeface="MrEavesXLModOTBook"/>
            </a:endParaRPr>
          </a:p>
        </p:txBody>
      </p:sp>
      <p:sp>
        <p:nvSpPr>
          <p:cNvPr id="16" name="object 5">
            <a:extLst>
              <a:ext uri="{FF2B5EF4-FFF2-40B4-BE49-F238E27FC236}">
                <a16:creationId xmlns:a16="http://schemas.microsoft.com/office/drawing/2014/main" id="{CA536B9D-3D8C-4D0E-82EB-C8F92A4A51C6}"/>
              </a:ext>
            </a:extLst>
          </p:cNvPr>
          <p:cNvSpPr/>
          <p:nvPr userDrawn="1"/>
        </p:nvSpPr>
        <p:spPr>
          <a:xfrm>
            <a:off x="152400" y="6247518"/>
            <a:ext cx="11914479" cy="73315"/>
          </a:xfrm>
          <a:custGeom>
            <a:avLst/>
            <a:gdLst/>
            <a:ahLst/>
            <a:cxnLst/>
            <a:rect l="l" t="t" r="r" b="b"/>
            <a:pathLst>
              <a:path w="11600815">
                <a:moveTo>
                  <a:pt x="0" y="0"/>
                </a:moveTo>
                <a:lnTo>
                  <a:pt x="11600535" y="0"/>
                </a:lnTo>
              </a:path>
            </a:pathLst>
          </a:custGeom>
          <a:ln w="6350">
            <a:solidFill>
              <a:srgbClr val="A2C6E2"/>
            </a:solidFill>
          </a:ln>
        </p:spPr>
        <p:txBody>
          <a:bodyPr wrap="square" lIns="0" tIns="0" rIns="0" bIns="0" rtlCol="0"/>
          <a:lstStyle/>
          <a:p>
            <a:r>
              <a:rPr lang="en-US" dirty="0"/>
              <a:t> </a:t>
            </a:r>
            <a:endParaRPr dirty="0"/>
          </a:p>
        </p:txBody>
      </p:sp>
      <p:pic>
        <p:nvPicPr>
          <p:cNvPr id="6" name="Picture 5">
            <a:extLst>
              <a:ext uri="{FF2B5EF4-FFF2-40B4-BE49-F238E27FC236}">
                <a16:creationId xmlns:a16="http://schemas.microsoft.com/office/drawing/2014/main" id="{013699F4-A468-618E-1AB1-4A350290B16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01899" y="6355480"/>
            <a:ext cx="952130" cy="357127"/>
          </a:xfrm>
          <a:prstGeom prst="rect">
            <a:avLst/>
          </a:prstGeom>
          <a:noFill/>
        </p:spPr>
      </p:pic>
    </p:spTree>
  </p:cSld>
  <p:clrMap bg1="lt1" tx1="dk1" bg2="lt2" tx2="dk2" accent1="accent1" accent2="accent2" accent3="accent3" accent4="accent4" accent5="accent5" accent6="accent6" hlink="hlink" folHlink="folHlink"/>
  <p:sldLayoutIdLst>
    <p:sldLayoutId id="2147483732" r:id="rId1"/>
    <p:sldLayoutId id="2147483666" r:id="rId2"/>
    <p:sldLayoutId id="2147483669" r:id="rId3"/>
    <p:sldLayoutId id="2147483701" r:id="rId4"/>
    <p:sldLayoutId id="2147483682" r:id="rId5"/>
    <p:sldLayoutId id="2147483717" r:id="rId6"/>
    <p:sldLayoutId id="2147483661" r:id="rId7"/>
    <p:sldLayoutId id="2147483719" r:id="rId8"/>
    <p:sldLayoutId id="2147483727" r:id="rId9"/>
    <p:sldLayoutId id="2147483733" r:id="rId10"/>
    <p:sldLayoutId id="2147483738" r:id="rId11"/>
  </p:sldLayoutIdLst>
  <p:hf sldNum="0" hdr="0" dt="0"/>
  <p:txStyles>
    <p:titleStyle>
      <a:lvl1pPr>
        <a:lnSpc>
          <a:spcPct val="90000"/>
        </a:lnSpc>
        <a:defRPr>
          <a:latin typeface="+mj-lt"/>
          <a:ea typeface="+mj-ea"/>
          <a:cs typeface="+mj-cs"/>
        </a:defRPr>
      </a:lvl1pPr>
    </p:titleStyle>
    <p:body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8576BE-7C04-6DFE-AB3F-15E9459D554B}"/>
              </a:ext>
            </a:extLst>
          </p:cNvPr>
          <p:cNvSpPr>
            <a:spLocks noGrp="1"/>
          </p:cNvSpPr>
          <p:nvPr>
            <p:ph type="subTitle" idx="1"/>
          </p:nvPr>
        </p:nvSpPr>
        <p:spPr>
          <a:xfrm>
            <a:off x="267876" y="5547221"/>
            <a:ext cx="6138333" cy="471261"/>
          </a:xfrm>
        </p:spPr>
        <p:txBody>
          <a:bodyPr/>
          <a:lstStyle/>
          <a:p>
            <a:r>
              <a:rPr lang="en-GB" sz="2000" dirty="0">
                <a:latin typeface="Bahnschrift SemiLight Condensed" panose="020B0502040204020203" pitchFamily="34" charset="0"/>
              </a:rPr>
              <a:t>Ha Noi, </a:t>
            </a:r>
            <a:r>
              <a:rPr lang="en-GB" sz="2000" dirty="0" smtClean="0">
                <a:latin typeface="Bahnschrift SemiLight Condensed" panose="020B0502040204020203" pitchFamily="34" charset="0"/>
              </a:rPr>
              <a:t>20</a:t>
            </a:r>
            <a:r>
              <a:rPr lang="en-GB" sz="2000" baseline="30000" dirty="0" smtClean="0">
                <a:latin typeface="Bahnschrift SemiLight Condensed" panose="020B0502040204020203" pitchFamily="34" charset="0"/>
              </a:rPr>
              <a:t>th</a:t>
            </a:r>
            <a:r>
              <a:rPr lang="en-GB" sz="2000" dirty="0" smtClean="0">
                <a:latin typeface="Bahnschrift SemiLight Condensed" panose="020B0502040204020203" pitchFamily="34" charset="0"/>
              </a:rPr>
              <a:t> November </a:t>
            </a:r>
            <a:r>
              <a:rPr lang="en-GB" sz="2000" dirty="0">
                <a:latin typeface="Bahnschrift SemiLight Condensed" panose="020B0502040204020203" pitchFamily="34" charset="0"/>
              </a:rPr>
              <a:t>2023</a:t>
            </a:r>
            <a:endParaRPr lang="en-US" sz="2000" dirty="0">
              <a:latin typeface="Bahnschrift SemiLight Condensed" panose="020B0502040204020203" pitchFamily="34" charset="0"/>
            </a:endParaRPr>
          </a:p>
        </p:txBody>
      </p:sp>
      <p:sp>
        <p:nvSpPr>
          <p:cNvPr id="4" name="Text Placeholder 2">
            <a:extLst>
              <a:ext uri="{FF2B5EF4-FFF2-40B4-BE49-F238E27FC236}">
                <a16:creationId xmlns:a16="http://schemas.microsoft.com/office/drawing/2014/main" id="{1CF6FC9A-4DF0-0AD4-9C9F-3EF2A4CA4B82}"/>
              </a:ext>
            </a:extLst>
          </p:cNvPr>
          <p:cNvSpPr>
            <a:spLocks noGrp="1"/>
          </p:cNvSpPr>
          <p:nvPr>
            <p:ph type="ctrTitle"/>
          </p:nvPr>
        </p:nvSpPr>
        <p:spPr>
          <a:xfrm>
            <a:off x="258451" y="4716291"/>
            <a:ext cx="6052851" cy="822325"/>
          </a:xfrm>
        </p:spPr>
        <p:txBody>
          <a:bodyPr>
            <a:normAutofit fontScale="90000"/>
          </a:bodyPr>
          <a:lstStyle/>
          <a:p>
            <a:r>
              <a:rPr lang="en-US" sz="3200" dirty="0">
                <a:latin typeface="Bahnschrift SemiLight Condensed" panose="020B0502040204020203" pitchFamily="34" charset="0"/>
              </a:rPr>
              <a:t>Energy Transition and New Energy </a:t>
            </a:r>
            <a:r>
              <a:rPr lang="en-US" sz="3200" dirty="0" smtClean="0">
                <a:latin typeface="Bahnschrift SemiLight Condensed" panose="020B0502040204020203" pitchFamily="34" charset="0"/>
              </a:rPr>
              <a:t>Sector</a:t>
            </a:r>
            <a:br>
              <a:rPr lang="en-US" sz="3200" dirty="0" smtClean="0">
                <a:latin typeface="Bahnschrift SemiLight Condensed" panose="020B0502040204020203" pitchFamily="34" charset="0"/>
              </a:rPr>
            </a:br>
            <a:r>
              <a:rPr lang="en-US" sz="3200" dirty="0" smtClean="0">
                <a:latin typeface="Bahnschrift SemiLight Condensed" panose="020B0502040204020203" pitchFamily="34" charset="0"/>
              </a:rPr>
              <a:t>(</a:t>
            </a:r>
            <a:r>
              <a:rPr lang="en-US" sz="3200" dirty="0" err="1" smtClean="0">
                <a:latin typeface="Bahnschrift SemiLight Condensed" panose="020B0502040204020203" pitchFamily="34" charset="0"/>
              </a:rPr>
              <a:t>bài</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trình</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bày</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có</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sử</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dụng</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tài</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liệu</a:t>
            </a:r>
            <a:r>
              <a:rPr lang="en-US" sz="3200" dirty="0" smtClean="0">
                <a:latin typeface="Bahnschrift SemiLight Condensed" panose="020B0502040204020203" pitchFamily="34" charset="0"/>
              </a:rPr>
              <a:t> </a:t>
            </a:r>
            <a:r>
              <a:rPr lang="en-US" sz="3200" dirty="0" err="1" smtClean="0">
                <a:latin typeface="Bahnschrift SemiLight Condensed" panose="020B0502040204020203" pitchFamily="34" charset="0"/>
              </a:rPr>
              <a:t>của</a:t>
            </a:r>
            <a:r>
              <a:rPr lang="en-US" sz="3200" dirty="0" smtClean="0">
                <a:latin typeface="Bahnschrift SemiLight Condensed" panose="020B0502040204020203" pitchFamily="34" charset="0"/>
              </a:rPr>
              <a:t> IDS </a:t>
            </a:r>
            <a:r>
              <a:rPr lang="en-US" sz="3200" dirty="0" err="1" smtClean="0">
                <a:latin typeface="Bahnschrift SemiLight Condensed" panose="020B0502040204020203" pitchFamily="34" charset="0"/>
              </a:rPr>
              <a:t>và</a:t>
            </a:r>
            <a:r>
              <a:rPr lang="en-US" sz="3200" dirty="0" smtClean="0">
                <a:latin typeface="Bahnschrift SemiLight Condensed" panose="020B0502040204020203" pitchFamily="34" charset="0"/>
              </a:rPr>
              <a:t> KBR)</a:t>
            </a:r>
            <a:endParaRPr lang="en-US" sz="3200" dirty="0">
              <a:latin typeface="Bahnschrift SemiLight Condensed" panose="020B0502040204020203" pitchFamily="34" charset="0"/>
            </a:endParaRPr>
          </a:p>
        </p:txBody>
      </p:sp>
      <p:sp>
        <p:nvSpPr>
          <p:cNvPr id="8" name="Rectangle 7"/>
          <p:cNvSpPr/>
          <p:nvPr/>
        </p:nvSpPr>
        <p:spPr>
          <a:xfrm>
            <a:off x="11252718" y="354563"/>
            <a:ext cx="401217" cy="811764"/>
          </a:xfrm>
          <a:prstGeom prst="rect">
            <a:avLst/>
          </a:prstGeom>
          <a:solidFill>
            <a:srgbClr val="000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2" name="Rectangle 11"/>
          <p:cNvSpPr/>
          <p:nvPr/>
        </p:nvSpPr>
        <p:spPr>
          <a:xfrm>
            <a:off x="10170367" y="261257"/>
            <a:ext cx="410547" cy="401216"/>
          </a:xfrm>
          <a:prstGeom prst="rect">
            <a:avLst/>
          </a:prstGeom>
          <a:solidFill>
            <a:srgbClr val="011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3" name="Rectangle 12"/>
          <p:cNvSpPr/>
          <p:nvPr/>
        </p:nvSpPr>
        <p:spPr>
          <a:xfrm>
            <a:off x="10170367" y="662473"/>
            <a:ext cx="410547" cy="186613"/>
          </a:xfrm>
          <a:prstGeom prst="rect">
            <a:avLst/>
          </a:prstGeom>
          <a:solidFill>
            <a:srgbClr val="002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4" name="Rectangle 13"/>
          <p:cNvSpPr/>
          <p:nvPr/>
        </p:nvSpPr>
        <p:spPr>
          <a:xfrm>
            <a:off x="10170367" y="849086"/>
            <a:ext cx="410547" cy="195943"/>
          </a:xfrm>
          <a:prstGeom prst="rect">
            <a:avLst/>
          </a:prstGeom>
          <a:solidFill>
            <a:srgbClr val="00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5" name="Rectangle 14"/>
          <p:cNvSpPr/>
          <p:nvPr/>
        </p:nvSpPr>
        <p:spPr>
          <a:xfrm>
            <a:off x="10580914" y="354563"/>
            <a:ext cx="335902" cy="307910"/>
          </a:xfrm>
          <a:prstGeom prst="rect">
            <a:avLst/>
          </a:prstGeom>
          <a:solidFill>
            <a:srgbClr val="001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6" name="Rectangle 15"/>
          <p:cNvSpPr/>
          <p:nvPr/>
        </p:nvSpPr>
        <p:spPr>
          <a:xfrm>
            <a:off x="10515600" y="662473"/>
            <a:ext cx="158620" cy="503854"/>
          </a:xfrm>
          <a:prstGeom prst="rect">
            <a:avLst/>
          </a:prstGeom>
          <a:solidFill>
            <a:srgbClr val="012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7" name="Rectangle 16"/>
          <p:cNvSpPr/>
          <p:nvPr/>
        </p:nvSpPr>
        <p:spPr>
          <a:xfrm>
            <a:off x="10674220" y="662473"/>
            <a:ext cx="130629" cy="503854"/>
          </a:xfrm>
          <a:prstGeom prst="rect">
            <a:avLst/>
          </a:prstGeom>
          <a:solidFill>
            <a:srgbClr val="011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8" name="Rectangle 17"/>
          <p:cNvSpPr/>
          <p:nvPr/>
        </p:nvSpPr>
        <p:spPr>
          <a:xfrm>
            <a:off x="10804849" y="662473"/>
            <a:ext cx="111967" cy="503854"/>
          </a:xfrm>
          <a:prstGeom prst="rect">
            <a:avLst/>
          </a:prstGeom>
          <a:solidFill>
            <a:srgbClr val="00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9" name="Rectangle 18"/>
          <p:cNvSpPr/>
          <p:nvPr/>
        </p:nvSpPr>
        <p:spPr>
          <a:xfrm>
            <a:off x="10916816" y="662473"/>
            <a:ext cx="335902" cy="503854"/>
          </a:xfrm>
          <a:prstGeom prst="rect">
            <a:avLst/>
          </a:prstGeom>
          <a:solidFill>
            <a:srgbClr val="011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20" name="Rectangle 19"/>
          <p:cNvSpPr/>
          <p:nvPr/>
        </p:nvSpPr>
        <p:spPr>
          <a:xfrm>
            <a:off x="10515600" y="261257"/>
            <a:ext cx="65314" cy="401216"/>
          </a:xfrm>
          <a:prstGeom prst="rect">
            <a:avLst/>
          </a:prstGeom>
          <a:solidFill>
            <a:srgbClr val="011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21" name="Rectangle 20"/>
          <p:cNvSpPr/>
          <p:nvPr/>
        </p:nvSpPr>
        <p:spPr>
          <a:xfrm>
            <a:off x="10403633" y="261257"/>
            <a:ext cx="177281" cy="401216"/>
          </a:xfrm>
          <a:prstGeom prst="rect">
            <a:avLst/>
          </a:prstGeom>
          <a:solidFill>
            <a:srgbClr val="00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53626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Global Cumulative Installed Electrolysis Capacity, MW</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 name="Text Placeholder 3">
            <a:extLst>
              <a:ext uri="{FF2B5EF4-FFF2-40B4-BE49-F238E27FC236}">
                <a16:creationId xmlns:a16="http://schemas.microsoft.com/office/drawing/2014/main" id="{5884A1EE-936D-98C0-F7D8-F1A1FA67321B}"/>
              </a:ext>
            </a:extLst>
          </p:cNvPr>
          <p:cNvSpPr txBox="1">
            <a:spLocks/>
          </p:cNvSpPr>
          <p:nvPr/>
        </p:nvSpPr>
        <p:spPr>
          <a:xfrm>
            <a:off x="375447" y="1055309"/>
            <a:ext cx="4903563" cy="3120383"/>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Aft>
                <a:spcPts val="1200"/>
              </a:spcAft>
            </a:pPr>
            <a:r>
              <a:rPr lang="en-US" kern="0" dirty="0"/>
              <a:t>Deployment of electrolysis capacity grew 30% by the end of the year in 2022 versus 2021, reaching 700 MW. </a:t>
            </a:r>
          </a:p>
          <a:p>
            <a:pPr>
              <a:lnSpc>
                <a:spcPct val="100000"/>
              </a:lnSpc>
              <a:spcAft>
                <a:spcPts val="1200"/>
              </a:spcAft>
            </a:pPr>
            <a:r>
              <a:rPr lang="en-US" kern="0" dirty="0"/>
              <a:t>The share of alkaline, Proton Exchange </a:t>
            </a:r>
            <a:r>
              <a:rPr lang="en-US" kern="0" dirty="0" err="1"/>
              <a:t>Membrance</a:t>
            </a:r>
            <a:r>
              <a:rPr lang="en-US" kern="0" dirty="0"/>
              <a:t> (PEM), and other </a:t>
            </a:r>
            <a:r>
              <a:rPr lang="en-US" kern="0" dirty="0" err="1"/>
              <a:t>electrolyzer</a:t>
            </a:r>
            <a:r>
              <a:rPr lang="en-US" kern="0" dirty="0"/>
              <a:t> technologies has been relatively stable in the past two years, with alkaline electrolysis technology accounting for about 60%, followed by PEM (about 30%) (Source: Hydrogen Council, 2023).</a:t>
            </a:r>
          </a:p>
          <a:p>
            <a:pPr marL="0" lvl="1" indent="0" defTabSz="347663">
              <a:lnSpc>
                <a:spcPct val="90000"/>
              </a:lnSpc>
              <a:buSzPct val="125000"/>
              <a:buNone/>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a:buFont typeface="Arial" panose="020B0604020202020204" pitchFamily="34" charset="0"/>
              <a:buChar char="•"/>
            </a:pPr>
            <a:endParaRPr lang="en-US" kern="0" dirty="0"/>
          </a:p>
        </p:txBody>
      </p:sp>
      <p:pic>
        <p:nvPicPr>
          <p:cNvPr id="6" name="Picture 5">
            <a:extLst>
              <a:ext uri="{FF2B5EF4-FFF2-40B4-BE49-F238E27FC236}">
                <a16:creationId xmlns:a16="http://schemas.microsoft.com/office/drawing/2014/main" id="{C0F55734-6213-5952-C7F1-EB9F1A63951D}"/>
              </a:ext>
            </a:extLst>
          </p:cNvPr>
          <p:cNvPicPr>
            <a:picLocks noChangeAspect="1"/>
          </p:cNvPicPr>
          <p:nvPr/>
        </p:nvPicPr>
        <p:blipFill>
          <a:blip r:embed="rId3"/>
          <a:stretch>
            <a:fillRect/>
          </a:stretch>
        </p:blipFill>
        <p:spPr>
          <a:xfrm>
            <a:off x="5765606" y="1067640"/>
            <a:ext cx="5615353" cy="5135284"/>
          </a:xfrm>
          <a:prstGeom prst="rect">
            <a:avLst/>
          </a:prstGeom>
        </p:spPr>
      </p:pic>
      <p:pic>
        <p:nvPicPr>
          <p:cNvPr id="5" name="Picture 4">
            <a:extLst>
              <a:ext uri="{FF2B5EF4-FFF2-40B4-BE49-F238E27FC236}">
                <a16:creationId xmlns:a16="http://schemas.microsoft.com/office/drawing/2014/main" id="{70D1B6C3-02F3-609E-2E5C-5AAFE31F24C5}"/>
              </a:ext>
            </a:extLst>
          </p:cNvPr>
          <p:cNvPicPr>
            <a:picLocks noChangeAspect="1"/>
          </p:cNvPicPr>
          <p:nvPr/>
        </p:nvPicPr>
        <p:blipFill>
          <a:blip r:embed="rId4"/>
          <a:stretch>
            <a:fillRect/>
          </a:stretch>
        </p:blipFill>
        <p:spPr>
          <a:xfrm>
            <a:off x="756030" y="4075530"/>
            <a:ext cx="4454629" cy="1971611"/>
          </a:xfrm>
          <a:prstGeom prst="rect">
            <a:avLst/>
          </a:prstGeom>
        </p:spPr>
      </p:pic>
      <p:sp>
        <p:nvSpPr>
          <p:cNvPr id="9" name="Rectangle 8"/>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0" name="Rectangle 9"/>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1" name="TextBox 10"/>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290756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reef, ocean floor&#10;&#10;Description automatically generated">
            <a:extLst>
              <a:ext uri="{FF2B5EF4-FFF2-40B4-BE49-F238E27FC236}">
                <a16:creationId xmlns:a16="http://schemas.microsoft.com/office/drawing/2014/main" id="{4FFDE2BF-20C7-E9D0-BE33-EEC95C75C4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4" t="2" r="15923" b="66394"/>
          <a:stretch/>
        </p:blipFill>
        <p:spPr>
          <a:xfrm>
            <a:off x="0" y="2183130"/>
            <a:ext cx="12192000" cy="3248186"/>
          </a:xfrm>
          <a:prstGeom prst="rect">
            <a:avLst/>
          </a:prstGeom>
          <a:solidFill>
            <a:schemeClr val="accent1">
              <a:lumMod val="75000"/>
            </a:schemeClr>
          </a:solidFill>
        </p:spPr>
      </p:pic>
      <p:sp>
        <p:nvSpPr>
          <p:cNvPr id="4" name="bk object 18">
            <a:extLst>
              <a:ext uri="{FF2B5EF4-FFF2-40B4-BE49-F238E27FC236}">
                <a16:creationId xmlns:a16="http://schemas.microsoft.com/office/drawing/2014/main" id="{6EB4A203-05AE-787E-4B4E-85E24125E688}"/>
              </a:ext>
            </a:extLst>
          </p:cNvPr>
          <p:cNvSpPr/>
          <p:nvPr/>
        </p:nvSpPr>
        <p:spPr>
          <a:xfrm>
            <a:off x="3672" y="1628603"/>
            <a:ext cx="2788920" cy="548005"/>
          </a:xfrm>
          <a:custGeom>
            <a:avLst/>
            <a:gdLst/>
            <a:ahLst/>
            <a:cxnLst/>
            <a:rect l="l" t="t" r="r" b="b"/>
            <a:pathLst>
              <a:path w="2788920" h="548005">
                <a:moveTo>
                  <a:pt x="2357094" y="0"/>
                </a:moveTo>
                <a:lnTo>
                  <a:pt x="0" y="0"/>
                </a:lnTo>
                <a:lnTo>
                  <a:pt x="0" y="547725"/>
                </a:lnTo>
                <a:lnTo>
                  <a:pt x="2788920" y="547725"/>
                </a:lnTo>
                <a:lnTo>
                  <a:pt x="2357094" y="0"/>
                </a:lnTo>
                <a:close/>
              </a:path>
            </a:pathLst>
          </a:custGeom>
          <a:solidFill>
            <a:schemeClr val="accent1">
              <a:lumMod val="75000"/>
            </a:schemeClr>
          </a:solidFill>
          <a:ln>
            <a:solidFill>
              <a:schemeClr val="accent1">
                <a:lumMod val="75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bk object 20">
            <a:extLst>
              <a:ext uri="{FF2B5EF4-FFF2-40B4-BE49-F238E27FC236}">
                <a16:creationId xmlns:a16="http://schemas.microsoft.com/office/drawing/2014/main" id="{8649ABA4-C7DB-060E-698D-C4AE99470C88}"/>
              </a:ext>
            </a:extLst>
          </p:cNvPr>
          <p:cNvSpPr/>
          <p:nvPr/>
        </p:nvSpPr>
        <p:spPr>
          <a:xfrm>
            <a:off x="9387687" y="4902704"/>
            <a:ext cx="2804160" cy="548005"/>
          </a:xfrm>
          <a:custGeom>
            <a:avLst/>
            <a:gdLst/>
            <a:ahLst/>
            <a:cxnLst/>
            <a:rect l="l" t="t" r="r" b="b"/>
            <a:pathLst>
              <a:path w="2804159" h="548004">
                <a:moveTo>
                  <a:pt x="2804007" y="0"/>
                </a:moveTo>
                <a:lnTo>
                  <a:pt x="431825" y="0"/>
                </a:lnTo>
                <a:lnTo>
                  <a:pt x="0" y="547738"/>
                </a:lnTo>
                <a:lnTo>
                  <a:pt x="2804007" y="547738"/>
                </a:lnTo>
                <a:lnTo>
                  <a:pt x="280400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8261A24D-3600-65CC-2C9C-1399CC1FBD59}"/>
              </a:ext>
            </a:extLst>
          </p:cNvPr>
          <p:cNvCxnSpPr>
            <a:cxnSpLocks/>
          </p:cNvCxnSpPr>
          <p:nvPr/>
        </p:nvCxnSpPr>
        <p:spPr>
          <a:xfrm>
            <a:off x="0" y="2193320"/>
            <a:ext cx="12188328" cy="0"/>
          </a:xfrm>
          <a:prstGeom prst="line">
            <a:avLst/>
          </a:prstGeom>
          <a:ln w="44450"/>
        </p:spPr>
        <p:style>
          <a:lnRef idx="1">
            <a:schemeClr val="accent2"/>
          </a:lnRef>
          <a:fillRef idx="0">
            <a:schemeClr val="accent2"/>
          </a:fillRef>
          <a:effectRef idx="0">
            <a:schemeClr val="accent2"/>
          </a:effectRef>
          <a:fontRef idx="minor">
            <a:schemeClr val="tx1"/>
          </a:fontRef>
        </p:style>
      </p:cxnSp>
      <p:sp>
        <p:nvSpPr>
          <p:cNvPr id="11" name="object 3">
            <a:extLst>
              <a:ext uri="{FF2B5EF4-FFF2-40B4-BE49-F238E27FC236}">
                <a16:creationId xmlns:a16="http://schemas.microsoft.com/office/drawing/2014/main" id="{D63BBA6B-90A1-F068-ED68-20DC41337006}"/>
              </a:ext>
            </a:extLst>
          </p:cNvPr>
          <p:cNvSpPr/>
          <p:nvPr/>
        </p:nvSpPr>
        <p:spPr>
          <a:xfrm>
            <a:off x="1485901" y="3041374"/>
            <a:ext cx="10706099" cy="863368"/>
          </a:xfrm>
          <a:custGeom>
            <a:avLst/>
            <a:gdLst/>
            <a:ahLst/>
            <a:cxnLst/>
            <a:rect l="l" t="t" r="r" b="b"/>
            <a:pathLst>
              <a:path w="10706100" h="775970">
                <a:moveTo>
                  <a:pt x="10705795" y="0"/>
                </a:moveTo>
                <a:lnTo>
                  <a:pt x="491871" y="0"/>
                </a:lnTo>
                <a:lnTo>
                  <a:pt x="0" y="775512"/>
                </a:lnTo>
                <a:lnTo>
                  <a:pt x="10705795" y="775512"/>
                </a:lnTo>
                <a:lnTo>
                  <a:pt x="10705795" y="0"/>
                </a:lnTo>
                <a:close/>
              </a:path>
            </a:pathLst>
          </a:custGeom>
          <a:gradFill>
            <a:gsLst>
              <a:gs pos="5000">
                <a:schemeClr val="bg1">
                  <a:alpha val="82000"/>
                </a:schemeClr>
              </a:gs>
              <a:gs pos="66000">
                <a:schemeClr val="bg1">
                  <a:alpha val="64000"/>
                </a:schemeClr>
              </a:gs>
              <a:gs pos="42000">
                <a:schemeClr val="bg1"/>
              </a:gs>
              <a:gs pos="88000">
                <a:schemeClr val="bg1">
                  <a:alpha val="1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39">
            <a:extLst>
              <a:ext uri="{FF2B5EF4-FFF2-40B4-BE49-F238E27FC236}">
                <a16:creationId xmlns:a16="http://schemas.microsoft.com/office/drawing/2014/main" id="{12252388-7E96-CCE8-933F-5BC0157FC998}"/>
              </a:ext>
            </a:extLst>
          </p:cNvPr>
          <p:cNvSpPr txBox="1">
            <a:spLocks/>
          </p:cNvSpPr>
          <p:nvPr/>
        </p:nvSpPr>
        <p:spPr>
          <a:xfrm>
            <a:off x="2544594" y="3203714"/>
            <a:ext cx="8984013" cy="529300"/>
          </a:xfrm>
          <a:prstGeom prst="rect">
            <a:avLst/>
          </a:prstGeom>
          <a:noFill/>
        </p:spPr>
        <p:txBody>
          <a:bodyPr/>
          <a:lstStyle>
            <a:lvl1pPr>
              <a:lnSpc>
                <a:spcPct val="90000"/>
              </a:lnSpc>
              <a:defRPr>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5C"/>
                </a:solidFill>
                <a:effectLst/>
                <a:uLnTx/>
                <a:uFillTx/>
                <a:latin typeface="Calibri"/>
                <a:ea typeface="+mj-ea"/>
                <a:cs typeface="+mj-cs"/>
              </a:rPr>
              <a:t>VIETNAM NEW ECONOMIC SECTOR PROSPECT</a:t>
            </a:r>
            <a:endParaRPr kumimoji="0" lang="en-US" sz="3200" b="1" i="0" u="none" strike="noStrike" kern="0" cap="none" spc="0" normalizeH="0" baseline="0" noProof="0" dirty="0">
              <a:ln>
                <a:noFill/>
              </a:ln>
              <a:solidFill>
                <a:srgbClr val="00205C"/>
              </a:solidFill>
              <a:effectLst/>
              <a:uLnTx/>
              <a:uFillTx/>
              <a:latin typeface="Calibri"/>
              <a:ea typeface="+mj-ea"/>
              <a:cs typeface="+mj-cs"/>
            </a:endParaRPr>
          </a:p>
        </p:txBody>
      </p:sp>
      <p:sp>
        <p:nvSpPr>
          <p:cNvPr id="8" name="Rectangle 7"/>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11240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Vietnam Power System Snapshot: Installed Capacity Trend</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 name="Text Placeholder 3">
            <a:extLst>
              <a:ext uri="{FF2B5EF4-FFF2-40B4-BE49-F238E27FC236}">
                <a16:creationId xmlns:a16="http://schemas.microsoft.com/office/drawing/2014/main" id="{5884A1EE-936D-98C0-F7D8-F1A1FA67321B}"/>
              </a:ext>
            </a:extLst>
          </p:cNvPr>
          <p:cNvSpPr txBox="1">
            <a:spLocks/>
          </p:cNvSpPr>
          <p:nvPr/>
        </p:nvSpPr>
        <p:spPr>
          <a:xfrm>
            <a:off x="375447" y="1055309"/>
            <a:ext cx="5147096" cy="4706770"/>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indent="0" defTabSz="347663">
              <a:lnSpc>
                <a:spcPct val="90000"/>
              </a:lnSpc>
              <a:buSzPct val="125000"/>
              <a:buNone/>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a:buFont typeface="Arial" panose="020B0604020202020204" pitchFamily="34" charset="0"/>
              <a:buChar char="•"/>
            </a:pPr>
            <a:endParaRPr lang="en-US" kern="0" dirty="0"/>
          </a:p>
        </p:txBody>
      </p:sp>
      <p:pic>
        <p:nvPicPr>
          <p:cNvPr id="6" name="Picture 5">
            <a:extLst>
              <a:ext uri="{FF2B5EF4-FFF2-40B4-BE49-F238E27FC236}">
                <a16:creationId xmlns:a16="http://schemas.microsoft.com/office/drawing/2014/main" id="{F69A3A75-351C-990F-35C5-4CF10828CA51}"/>
              </a:ext>
            </a:extLst>
          </p:cNvPr>
          <p:cNvPicPr>
            <a:picLocks noChangeAspect="1"/>
          </p:cNvPicPr>
          <p:nvPr/>
        </p:nvPicPr>
        <p:blipFill>
          <a:blip r:embed="rId3"/>
          <a:stretch>
            <a:fillRect/>
          </a:stretch>
        </p:blipFill>
        <p:spPr>
          <a:xfrm>
            <a:off x="117000" y="1053884"/>
            <a:ext cx="12075000" cy="5082070"/>
          </a:xfrm>
          <a:prstGeom prst="rect">
            <a:avLst/>
          </a:prstGeom>
        </p:spPr>
      </p:pic>
      <p:sp>
        <p:nvSpPr>
          <p:cNvPr id="8" name="Text Placeholder 3">
            <a:extLst>
              <a:ext uri="{FF2B5EF4-FFF2-40B4-BE49-F238E27FC236}">
                <a16:creationId xmlns:a16="http://schemas.microsoft.com/office/drawing/2014/main" id="{6D976C1D-8E14-0F8F-188F-793282F75697}"/>
              </a:ext>
            </a:extLst>
          </p:cNvPr>
          <p:cNvSpPr txBox="1">
            <a:spLocks/>
          </p:cNvSpPr>
          <p:nvPr/>
        </p:nvSpPr>
        <p:spPr>
          <a:xfrm>
            <a:off x="9802369" y="5909705"/>
            <a:ext cx="1651204" cy="275112"/>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EVN, 2023)</a:t>
            </a:r>
            <a:endParaRPr lang="en-US" sz="1400" kern="0" dirty="0"/>
          </a:p>
        </p:txBody>
      </p:sp>
      <p:sp>
        <p:nvSpPr>
          <p:cNvPr id="9" name="Rectangle 8"/>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0" name="Rectangle 9"/>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1" name="TextBox 10"/>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367416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Vietnam Power System Snapshot: Power Generation by Sources</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pic>
        <p:nvPicPr>
          <p:cNvPr id="5" name="Picture 4">
            <a:extLst>
              <a:ext uri="{FF2B5EF4-FFF2-40B4-BE49-F238E27FC236}">
                <a16:creationId xmlns:a16="http://schemas.microsoft.com/office/drawing/2014/main" id="{404C7FF3-01CA-D43B-BB4B-A386184E3241}"/>
              </a:ext>
            </a:extLst>
          </p:cNvPr>
          <p:cNvPicPr>
            <a:picLocks noChangeAspect="1"/>
          </p:cNvPicPr>
          <p:nvPr/>
        </p:nvPicPr>
        <p:blipFill>
          <a:blip r:embed="rId3"/>
          <a:stretch>
            <a:fillRect/>
          </a:stretch>
        </p:blipFill>
        <p:spPr>
          <a:xfrm>
            <a:off x="0" y="1103525"/>
            <a:ext cx="12192000" cy="5084592"/>
          </a:xfrm>
          <a:prstGeom prst="rect">
            <a:avLst/>
          </a:prstGeom>
        </p:spPr>
      </p:pic>
      <p:sp>
        <p:nvSpPr>
          <p:cNvPr id="8" name="Text Placeholder 3">
            <a:extLst>
              <a:ext uri="{FF2B5EF4-FFF2-40B4-BE49-F238E27FC236}">
                <a16:creationId xmlns:a16="http://schemas.microsoft.com/office/drawing/2014/main" id="{6D976C1D-8E14-0F8F-188F-793282F75697}"/>
              </a:ext>
            </a:extLst>
          </p:cNvPr>
          <p:cNvSpPr txBox="1">
            <a:spLocks/>
          </p:cNvSpPr>
          <p:nvPr/>
        </p:nvSpPr>
        <p:spPr>
          <a:xfrm>
            <a:off x="9802369" y="5909705"/>
            <a:ext cx="1651204" cy="275112"/>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EVN, 2023)</a:t>
            </a:r>
            <a:endParaRPr lang="en-US" sz="1400" kern="0" dirty="0"/>
          </a:p>
        </p:txBody>
      </p:sp>
      <p:sp>
        <p:nvSpPr>
          <p:cNvPr id="9" name="Rectangle 8"/>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0" name="Rectangle 9"/>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1" name="TextBox 10"/>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131446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Vietnam - The South East Asia’s Leader in Renewable Energy</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pic>
        <p:nvPicPr>
          <p:cNvPr id="4" name="Picture 3" descr="Vietnam Installed Solar Capacity, IRENA">
            <a:extLst>
              <a:ext uri="{FF2B5EF4-FFF2-40B4-BE49-F238E27FC236}">
                <a16:creationId xmlns:a16="http://schemas.microsoft.com/office/drawing/2014/main" id="{4AB7DCEE-A26B-797D-6C66-4370B5F471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288" y="963254"/>
            <a:ext cx="7008174" cy="5193281"/>
          </a:xfrm>
          <a:prstGeom prst="rect">
            <a:avLst/>
          </a:prstGeom>
          <a:noFill/>
          <a:ln>
            <a:noFill/>
          </a:ln>
        </p:spPr>
      </p:pic>
      <p:sp>
        <p:nvSpPr>
          <p:cNvPr id="8" name="Text Placeholder 3">
            <a:extLst>
              <a:ext uri="{FF2B5EF4-FFF2-40B4-BE49-F238E27FC236}">
                <a16:creationId xmlns:a16="http://schemas.microsoft.com/office/drawing/2014/main" id="{6D976C1D-8E14-0F8F-188F-793282F75697}"/>
              </a:ext>
            </a:extLst>
          </p:cNvPr>
          <p:cNvSpPr txBox="1">
            <a:spLocks/>
          </p:cNvSpPr>
          <p:nvPr/>
        </p:nvSpPr>
        <p:spPr>
          <a:xfrm>
            <a:off x="6182473" y="5894746"/>
            <a:ext cx="1792605" cy="261789"/>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IRENA, 2022)</a:t>
            </a:r>
            <a:endParaRPr lang="en-US" sz="1400" kern="0" dirty="0"/>
          </a:p>
        </p:txBody>
      </p:sp>
      <p:pic>
        <p:nvPicPr>
          <p:cNvPr id="9" name="Picture 8">
            <a:extLst>
              <a:ext uri="{FF2B5EF4-FFF2-40B4-BE49-F238E27FC236}">
                <a16:creationId xmlns:a16="http://schemas.microsoft.com/office/drawing/2014/main" id="{1748FC62-2E67-D9BD-F8B6-665A017ECB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171" y="1456570"/>
            <a:ext cx="2205861" cy="3308792"/>
          </a:xfrm>
          <a:prstGeom prst="rect">
            <a:avLst/>
          </a:prstGeom>
        </p:spPr>
      </p:pic>
      <p:sp>
        <p:nvSpPr>
          <p:cNvPr id="10" name="Rectangle 9"/>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1" name="Rectangle 10"/>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2" name="TextBox 11"/>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199893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COP26 - Net Zero Commitments and Joint Political Declarations</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pic>
        <p:nvPicPr>
          <p:cNvPr id="5" name="Picture 4">
            <a:extLst>
              <a:ext uri="{FF2B5EF4-FFF2-40B4-BE49-F238E27FC236}">
                <a16:creationId xmlns:a16="http://schemas.microsoft.com/office/drawing/2014/main" id="{10263182-6803-36EF-5738-76BA968B88E4}"/>
              </a:ext>
            </a:extLst>
          </p:cNvPr>
          <p:cNvPicPr>
            <a:picLocks noChangeAspect="1"/>
          </p:cNvPicPr>
          <p:nvPr/>
        </p:nvPicPr>
        <p:blipFill>
          <a:blip r:embed="rId3"/>
          <a:stretch>
            <a:fillRect/>
          </a:stretch>
        </p:blipFill>
        <p:spPr>
          <a:xfrm>
            <a:off x="1096894" y="1002456"/>
            <a:ext cx="10036168" cy="5210389"/>
          </a:xfrm>
          <a:prstGeom prst="rect">
            <a:avLst/>
          </a:prstGeom>
        </p:spPr>
      </p:pic>
      <p:sp>
        <p:nvSpPr>
          <p:cNvPr id="7" name="Rectangle 6"/>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8" name="Rectangle 7"/>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9" name="TextBox 8"/>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126836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Committed Emission Reductions - 2022</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pic>
        <p:nvPicPr>
          <p:cNvPr id="4" name="Picture 3">
            <a:extLst>
              <a:ext uri="{FF2B5EF4-FFF2-40B4-BE49-F238E27FC236}">
                <a16:creationId xmlns:a16="http://schemas.microsoft.com/office/drawing/2014/main" id="{9D12AEA3-EA1F-3541-566B-58821E120F29}"/>
              </a:ext>
            </a:extLst>
          </p:cNvPr>
          <p:cNvPicPr>
            <a:picLocks noChangeAspect="1"/>
          </p:cNvPicPr>
          <p:nvPr/>
        </p:nvPicPr>
        <p:blipFill>
          <a:blip r:embed="rId3"/>
          <a:stretch>
            <a:fillRect/>
          </a:stretch>
        </p:blipFill>
        <p:spPr>
          <a:xfrm>
            <a:off x="937622" y="1027523"/>
            <a:ext cx="10340752" cy="4877713"/>
          </a:xfrm>
          <a:prstGeom prst="rect">
            <a:avLst/>
          </a:prstGeom>
        </p:spPr>
      </p:pic>
      <p:sp>
        <p:nvSpPr>
          <p:cNvPr id="6" name="Text Placeholder 3">
            <a:extLst>
              <a:ext uri="{FF2B5EF4-FFF2-40B4-BE49-F238E27FC236}">
                <a16:creationId xmlns:a16="http://schemas.microsoft.com/office/drawing/2014/main" id="{D24E9173-9E4B-B10A-1C97-13F548539E08}"/>
              </a:ext>
            </a:extLst>
          </p:cNvPr>
          <p:cNvSpPr txBox="1">
            <a:spLocks/>
          </p:cNvSpPr>
          <p:nvPr/>
        </p:nvSpPr>
        <p:spPr>
          <a:xfrm>
            <a:off x="912242" y="5923429"/>
            <a:ext cx="2830192" cy="345873"/>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600" kern="0" dirty="0">
                <a:latin typeface="Calibri" panose="020F0502020204030204" pitchFamily="34" charset="0"/>
              </a:rPr>
              <a:t>Note: BAU = Business-As-Usual</a:t>
            </a:r>
          </a:p>
        </p:txBody>
      </p:sp>
      <p:sp>
        <p:nvSpPr>
          <p:cNvPr id="8" name="Rectangle 7"/>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9" name="Rectangle 8"/>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0" name="TextBox 9"/>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285487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Vietnam - Just Energy Transition Partnership (JETP) </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pic>
        <p:nvPicPr>
          <p:cNvPr id="5" name="Picture 4">
            <a:extLst>
              <a:ext uri="{FF2B5EF4-FFF2-40B4-BE49-F238E27FC236}">
                <a16:creationId xmlns:a16="http://schemas.microsoft.com/office/drawing/2014/main" id="{668C53F4-D0E6-602F-2CE4-94ACD236BDF2}"/>
              </a:ext>
            </a:extLst>
          </p:cNvPr>
          <p:cNvPicPr>
            <a:picLocks noChangeAspect="1"/>
          </p:cNvPicPr>
          <p:nvPr/>
        </p:nvPicPr>
        <p:blipFill>
          <a:blip r:embed="rId3"/>
          <a:stretch>
            <a:fillRect/>
          </a:stretch>
        </p:blipFill>
        <p:spPr>
          <a:xfrm>
            <a:off x="606694" y="1607170"/>
            <a:ext cx="10978611" cy="3643660"/>
          </a:xfrm>
          <a:prstGeom prst="rect">
            <a:avLst/>
          </a:prstGeom>
        </p:spPr>
      </p:pic>
      <p:sp>
        <p:nvSpPr>
          <p:cNvPr id="7" name="Rectangle 6"/>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8" name="Rectangle 7"/>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9" name="TextBox 8"/>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82764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Vietnam - Just Energy Transition Partnership (JETP) </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pic>
        <p:nvPicPr>
          <p:cNvPr id="4" name="Picture 3">
            <a:extLst>
              <a:ext uri="{FF2B5EF4-FFF2-40B4-BE49-F238E27FC236}">
                <a16:creationId xmlns:a16="http://schemas.microsoft.com/office/drawing/2014/main" id="{02EC31DC-40A7-9C55-0186-21DED2266B74}"/>
              </a:ext>
            </a:extLst>
          </p:cNvPr>
          <p:cNvPicPr>
            <a:picLocks noChangeAspect="1"/>
          </p:cNvPicPr>
          <p:nvPr/>
        </p:nvPicPr>
        <p:blipFill>
          <a:blip r:embed="rId3"/>
          <a:stretch>
            <a:fillRect/>
          </a:stretch>
        </p:blipFill>
        <p:spPr>
          <a:xfrm>
            <a:off x="1151460" y="1048989"/>
            <a:ext cx="9877899" cy="5055204"/>
          </a:xfrm>
          <a:prstGeom prst="rect">
            <a:avLst/>
          </a:prstGeom>
        </p:spPr>
      </p:pic>
      <p:sp>
        <p:nvSpPr>
          <p:cNvPr id="7" name="Rectangle 6"/>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8" name="Rectangle 7"/>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9" name="TextBox 8"/>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105428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Vietnam Power Development Plan VIII (PDP VIII) - Targets </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pic>
        <p:nvPicPr>
          <p:cNvPr id="5" name="Picture 4">
            <a:extLst>
              <a:ext uri="{FF2B5EF4-FFF2-40B4-BE49-F238E27FC236}">
                <a16:creationId xmlns:a16="http://schemas.microsoft.com/office/drawing/2014/main" id="{AD0E68FE-A965-A41B-A93E-79762B686756}"/>
              </a:ext>
            </a:extLst>
          </p:cNvPr>
          <p:cNvPicPr>
            <a:picLocks noChangeAspect="1"/>
          </p:cNvPicPr>
          <p:nvPr/>
        </p:nvPicPr>
        <p:blipFill>
          <a:blip r:embed="rId3"/>
          <a:stretch>
            <a:fillRect/>
          </a:stretch>
        </p:blipFill>
        <p:spPr>
          <a:xfrm>
            <a:off x="2343776" y="999238"/>
            <a:ext cx="7073601" cy="4821409"/>
          </a:xfrm>
          <a:prstGeom prst="rect">
            <a:avLst/>
          </a:prstGeom>
        </p:spPr>
      </p:pic>
      <p:sp>
        <p:nvSpPr>
          <p:cNvPr id="6" name="Text Placeholder 3">
            <a:extLst>
              <a:ext uri="{FF2B5EF4-FFF2-40B4-BE49-F238E27FC236}">
                <a16:creationId xmlns:a16="http://schemas.microsoft.com/office/drawing/2014/main" id="{73663EE6-3E1F-08E4-71F4-137C512C4917}"/>
              </a:ext>
            </a:extLst>
          </p:cNvPr>
          <p:cNvSpPr txBox="1">
            <a:spLocks/>
          </p:cNvSpPr>
          <p:nvPr/>
        </p:nvSpPr>
        <p:spPr>
          <a:xfrm>
            <a:off x="3144781" y="5964225"/>
            <a:ext cx="5678710" cy="342198"/>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Decision No. 500/QD-</a:t>
            </a:r>
            <a:r>
              <a:rPr lang="en-US" sz="1400" b="0" i="0" u="none" strike="noStrike" baseline="0" dirty="0" err="1">
                <a:latin typeface="Calibri" panose="020F0502020204030204" pitchFamily="34" charset="0"/>
              </a:rPr>
              <a:t>TTg</a:t>
            </a:r>
            <a:r>
              <a:rPr lang="en-US" sz="1400" b="0" i="0" u="none" strike="noStrike" baseline="0" dirty="0">
                <a:latin typeface="Calibri" panose="020F0502020204030204" pitchFamily="34" charset="0"/>
              </a:rPr>
              <a:t> dated 15/05/2023 of the Prime Minister)</a:t>
            </a:r>
            <a:endParaRPr lang="en-US" sz="1400" kern="0" dirty="0"/>
          </a:p>
        </p:txBody>
      </p:sp>
      <p:sp>
        <p:nvSpPr>
          <p:cNvPr id="8" name="Rectangle 7"/>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9" name="Rectangle 8"/>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0" name="TextBox 9"/>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282410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reef, ocean floor&#10;&#10;Description automatically generated">
            <a:extLst>
              <a:ext uri="{FF2B5EF4-FFF2-40B4-BE49-F238E27FC236}">
                <a16:creationId xmlns:a16="http://schemas.microsoft.com/office/drawing/2014/main" id="{4FFDE2BF-20C7-E9D0-BE33-EEC95C75C4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4" t="2" r="15923" b="66394"/>
          <a:stretch/>
        </p:blipFill>
        <p:spPr>
          <a:xfrm>
            <a:off x="0" y="2183130"/>
            <a:ext cx="12192000" cy="3248186"/>
          </a:xfrm>
          <a:prstGeom prst="rect">
            <a:avLst/>
          </a:prstGeom>
          <a:solidFill>
            <a:schemeClr val="accent1">
              <a:lumMod val="75000"/>
            </a:schemeClr>
          </a:solidFill>
        </p:spPr>
      </p:pic>
      <p:sp>
        <p:nvSpPr>
          <p:cNvPr id="4" name="bk object 18">
            <a:extLst>
              <a:ext uri="{FF2B5EF4-FFF2-40B4-BE49-F238E27FC236}">
                <a16:creationId xmlns:a16="http://schemas.microsoft.com/office/drawing/2014/main" id="{6EB4A203-05AE-787E-4B4E-85E24125E688}"/>
              </a:ext>
            </a:extLst>
          </p:cNvPr>
          <p:cNvSpPr/>
          <p:nvPr/>
        </p:nvSpPr>
        <p:spPr>
          <a:xfrm>
            <a:off x="3672" y="1628603"/>
            <a:ext cx="2788920" cy="548005"/>
          </a:xfrm>
          <a:custGeom>
            <a:avLst/>
            <a:gdLst/>
            <a:ahLst/>
            <a:cxnLst/>
            <a:rect l="l" t="t" r="r" b="b"/>
            <a:pathLst>
              <a:path w="2788920" h="548005">
                <a:moveTo>
                  <a:pt x="2357094" y="0"/>
                </a:moveTo>
                <a:lnTo>
                  <a:pt x="0" y="0"/>
                </a:lnTo>
                <a:lnTo>
                  <a:pt x="0" y="547725"/>
                </a:lnTo>
                <a:lnTo>
                  <a:pt x="2788920" y="547725"/>
                </a:lnTo>
                <a:lnTo>
                  <a:pt x="2357094" y="0"/>
                </a:lnTo>
                <a:close/>
              </a:path>
            </a:pathLst>
          </a:custGeom>
          <a:solidFill>
            <a:schemeClr val="accent1">
              <a:lumMod val="75000"/>
            </a:schemeClr>
          </a:solidFill>
          <a:ln>
            <a:solidFill>
              <a:schemeClr val="accent1">
                <a:lumMod val="75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bk object 20">
            <a:extLst>
              <a:ext uri="{FF2B5EF4-FFF2-40B4-BE49-F238E27FC236}">
                <a16:creationId xmlns:a16="http://schemas.microsoft.com/office/drawing/2014/main" id="{8649ABA4-C7DB-060E-698D-C4AE99470C88}"/>
              </a:ext>
            </a:extLst>
          </p:cNvPr>
          <p:cNvSpPr/>
          <p:nvPr/>
        </p:nvSpPr>
        <p:spPr>
          <a:xfrm>
            <a:off x="9387687" y="4902704"/>
            <a:ext cx="2804160" cy="548005"/>
          </a:xfrm>
          <a:custGeom>
            <a:avLst/>
            <a:gdLst/>
            <a:ahLst/>
            <a:cxnLst/>
            <a:rect l="l" t="t" r="r" b="b"/>
            <a:pathLst>
              <a:path w="2804159" h="548004">
                <a:moveTo>
                  <a:pt x="2804007" y="0"/>
                </a:moveTo>
                <a:lnTo>
                  <a:pt x="431825" y="0"/>
                </a:lnTo>
                <a:lnTo>
                  <a:pt x="0" y="547738"/>
                </a:lnTo>
                <a:lnTo>
                  <a:pt x="2804007" y="547738"/>
                </a:lnTo>
                <a:lnTo>
                  <a:pt x="280400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8261A24D-3600-65CC-2C9C-1399CC1FBD59}"/>
              </a:ext>
            </a:extLst>
          </p:cNvPr>
          <p:cNvCxnSpPr>
            <a:cxnSpLocks/>
          </p:cNvCxnSpPr>
          <p:nvPr/>
        </p:nvCxnSpPr>
        <p:spPr>
          <a:xfrm>
            <a:off x="0" y="2193320"/>
            <a:ext cx="12188328" cy="0"/>
          </a:xfrm>
          <a:prstGeom prst="line">
            <a:avLst/>
          </a:prstGeom>
          <a:ln w="44450"/>
        </p:spPr>
        <p:style>
          <a:lnRef idx="1">
            <a:schemeClr val="accent2"/>
          </a:lnRef>
          <a:fillRef idx="0">
            <a:schemeClr val="accent2"/>
          </a:fillRef>
          <a:effectRef idx="0">
            <a:schemeClr val="accent2"/>
          </a:effectRef>
          <a:fontRef idx="minor">
            <a:schemeClr val="tx1"/>
          </a:fontRef>
        </p:style>
      </p:cxnSp>
      <p:sp>
        <p:nvSpPr>
          <p:cNvPr id="11" name="object 3">
            <a:extLst>
              <a:ext uri="{FF2B5EF4-FFF2-40B4-BE49-F238E27FC236}">
                <a16:creationId xmlns:a16="http://schemas.microsoft.com/office/drawing/2014/main" id="{D63BBA6B-90A1-F068-ED68-20DC41337006}"/>
              </a:ext>
            </a:extLst>
          </p:cNvPr>
          <p:cNvSpPr/>
          <p:nvPr/>
        </p:nvSpPr>
        <p:spPr>
          <a:xfrm>
            <a:off x="1485901" y="3041374"/>
            <a:ext cx="10706099" cy="863368"/>
          </a:xfrm>
          <a:custGeom>
            <a:avLst/>
            <a:gdLst/>
            <a:ahLst/>
            <a:cxnLst/>
            <a:rect l="l" t="t" r="r" b="b"/>
            <a:pathLst>
              <a:path w="10706100" h="775970">
                <a:moveTo>
                  <a:pt x="10705795" y="0"/>
                </a:moveTo>
                <a:lnTo>
                  <a:pt x="491871" y="0"/>
                </a:lnTo>
                <a:lnTo>
                  <a:pt x="0" y="775512"/>
                </a:lnTo>
                <a:lnTo>
                  <a:pt x="10705795" y="775512"/>
                </a:lnTo>
                <a:lnTo>
                  <a:pt x="10705795" y="0"/>
                </a:lnTo>
                <a:close/>
              </a:path>
            </a:pathLst>
          </a:custGeom>
          <a:gradFill>
            <a:gsLst>
              <a:gs pos="5000">
                <a:schemeClr val="bg1">
                  <a:alpha val="82000"/>
                </a:schemeClr>
              </a:gs>
              <a:gs pos="66000">
                <a:schemeClr val="bg1">
                  <a:alpha val="64000"/>
                </a:schemeClr>
              </a:gs>
              <a:gs pos="42000">
                <a:schemeClr val="bg1"/>
              </a:gs>
              <a:gs pos="88000">
                <a:schemeClr val="bg1">
                  <a:alpha val="1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39">
            <a:extLst>
              <a:ext uri="{FF2B5EF4-FFF2-40B4-BE49-F238E27FC236}">
                <a16:creationId xmlns:a16="http://schemas.microsoft.com/office/drawing/2014/main" id="{12252388-7E96-CCE8-933F-5BC0157FC998}"/>
              </a:ext>
            </a:extLst>
          </p:cNvPr>
          <p:cNvSpPr txBox="1">
            <a:spLocks/>
          </p:cNvSpPr>
          <p:nvPr/>
        </p:nvSpPr>
        <p:spPr>
          <a:xfrm>
            <a:off x="2544594" y="3203714"/>
            <a:ext cx="8984013" cy="529300"/>
          </a:xfrm>
          <a:prstGeom prst="rect">
            <a:avLst/>
          </a:prstGeom>
          <a:noFill/>
        </p:spPr>
        <p:txBody>
          <a:bodyPr/>
          <a:lstStyle>
            <a:lvl1pPr>
              <a:lnSpc>
                <a:spcPct val="90000"/>
              </a:lnSpc>
              <a:defRPr>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5C"/>
                </a:solidFill>
                <a:effectLst/>
                <a:uLnTx/>
                <a:uFillTx/>
                <a:latin typeface="Calibri"/>
                <a:ea typeface="+mj-ea"/>
                <a:cs typeface="+mj-cs"/>
              </a:rPr>
              <a:t>GLOBAL TRENDS</a:t>
            </a:r>
            <a:endParaRPr kumimoji="0" lang="en-US" sz="3200" b="1" i="0" u="none" strike="noStrike" kern="0" cap="none" spc="0" normalizeH="0" baseline="0" noProof="0" dirty="0">
              <a:ln>
                <a:noFill/>
              </a:ln>
              <a:solidFill>
                <a:srgbClr val="00205C"/>
              </a:solidFill>
              <a:effectLst/>
              <a:uLnTx/>
              <a:uFillTx/>
              <a:latin typeface="Calibri"/>
              <a:ea typeface="+mj-ea"/>
              <a:cs typeface="+mj-cs"/>
            </a:endParaRPr>
          </a:p>
        </p:txBody>
      </p:sp>
      <p:sp>
        <p:nvSpPr>
          <p:cNvPr id="8" name="Rectangle 7"/>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95196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PDP VIII - Development of New Capacity (2023-2030)</a:t>
            </a:r>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6" name="Text Placeholder 3">
            <a:extLst>
              <a:ext uri="{FF2B5EF4-FFF2-40B4-BE49-F238E27FC236}">
                <a16:creationId xmlns:a16="http://schemas.microsoft.com/office/drawing/2014/main" id="{73663EE6-3E1F-08E4-71F4-137C512C4917}"/>
              </a:ext>
            </a:extLst>
          </p:cNvPr>
          <p:cNvSpPr txBox="1">
            <a:spLocks/>
          </p:cNvSpPr>
          <p:nvPr/>
        </p:nvSpPr>
        <p:spPr>
          <a:xfrm>
            <a:off x="3163635" y="5964225"/>
            <a:ext cx="5678710" cy="342198"/>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Decision No. 500/QD-</a:t>
            </a:r>
            <a:r>
              <a:rPr lang="en-US" sz="1400" b="0" i="0" u="none" strike="noStrike" baseline="0" dirty="0" err="1">
                <a:latin typeface="Calibri" panose="020F0502020204030204" pitchFamily="34" charset="0"/>
              </a:rPr>
              <a:t>TTg</a:t>
            </a:r>
            <a:r>
              <a:rPr lang="en-US" sz="1400" b="0" i="0" u="none" strike="noStrike" baseline="0" dirty="0">
                <a:latin typeface="Calibri" panose="020F0502020204030204" pitchFamily="34" charset="0"/>
              </a:rPr>
              <a:t> dated 15/05/2023 of the Prime Minister)</a:t>
            </a:r>
            <a:endParaRPr lang="en-US" sz="1400" kern="0" dirty="0"/>
          </a:p>
        </p:txBody>
      </p:sp>
      <p:pic>
        <p:nvPicPr>
          <p:cNvPr id="4" name="Picture 3">
            <a:extLst>
              <a:ext uri="{FF2B5EF4-FFF2-40B4-BE49-F238E27FC236}">
                <a16:creationId xmlns:a16="http://schemas.microsoft.com/office/drawing/2014/main" id="{FACEB606-5BC6-0956-4277-DAE2CC2FEAE6}"/>
              </a:ext>
            </a:extLst>
          </p:cNvPr>
          <p:cNvPicPr>
            <a:picLocks noChangeAspect="1"/>
          </p:cNvPicPr>
          <p:nvPr/>
        </p:nvPicPr>
        <p:blipFill>
          <a:blip r:embed="rId3"/>
          <a:stretch>
            <a:fillRect/>
          </a:stretch>
        </p:blipFill>
        <p:spPr>
          <a:xfrm>
            <a:off x="995179" y="952073"/>
            <a:ext cx="10128453" cy="4976978"/>
          </a:xfrm>
          <a:prstGeom prst="rect">
            <a:avLst/>
          </a:prstGeom>
        </p:spPr>
      </p:pic>
      <p:sp>
        <p:nvSpPr>
          <p:cNvPr id="7" name="Rectangle 6"/>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8" name="Rectangle 7"/>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9" name="TextBox 8"/>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396916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The Journey Towards Net Zero</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3" name="Text Placeholder 3">
            <a:extLst>
              <a:ext uri="{FF2B5EF4-FFF2-40B4-BE49-F238E27FC236}">
                <a16:creationId xmlns:a16="http://schemas.microsoft.com/office/drawing/2014/main" id="{5884A1EE-936D-98C0-F7D8-F1A1FA67321B}"/>
              </a:ext>
            </a:extLst>
          </p:cNvPr>
          <p:cNvSpPr txBox="1">
            <a:spLocks/>
          </p:cNvSpPr>
          <p:nvPr/>
        </p:nvSpPr>
        <p:spPr>
          <a:xfrm>
            <a:off x="375447" y="1055309"/>
            <a:ext cx="5147096" cy="4706770"/>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indent="0" defTabSz="347663">
              <a:lnSpc>
                <a:spcPct val="90000"/>
              </a:lnSpc>
              <a:buSzPct val="125000"/>
              <a:buNone/>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a:buFont typeface="Arial" panose="020B0604020202020204" pitchFamily="34" charset="0"/>
              <a:buChar char="•"/>
            </a:pPr>
            <a:endParaRPr lang="en-US" kern="0" dirty="0"/>
          </a:p>
        </p:txBody>
      </p:sp>
      <p:pic>
        <p:nvPicPr>
          <p:cNvPr id="12" name="Picture 11">
            <a:extLst>
              <a:ext uri="{FF2B5EF4-FFF2-40B4-BE49-F238E27FC236}">
                <a16:creationId xmlns:a16="http://schemas.microsoft.com/office/drawing/2014/main" id="{312A7C6C-E24F-7E2D-CA02-F4B72537606C}"/>
              </a:ext>
            </a:extLst>
          </p:cNvPr>
          <p:cNvPicPr>
            <a:picLocks noChangeAspect="1"/>
          </p:cNvPicPr>
          <p:nvPr/>
        </p:nvPicPr>
        <p:blipFill>
          <a:blip r:embed="rId3"/>
          <a:stretch>
            <a:fillRect/>
          </a:stretch>
        </p:blipFill>
        <p:spPr>
          <a:xfrm>
            <a:off x="3491771" y="970961"/>
            <a:ext cx="5152085" cy="5189783"/>
          </a:xfrm>
          <a:prstGeom prst="rect">
            <a:avLst/>
          </a:prstGeom>
        </p:spPr>
      </p:pic>
      <p:sp>
        <p:nvSpPr>
          <p:cNvPr id="4" name="Rectangle 3"/>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5" name="Rectangle 4"/>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8" name="TextBox 7"/>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148555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Fuel Supply - Roadmap to Net Zero Emissions by 2050</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3" name="Text Placeholder 3">
            <a:extLst>
              <a:ext uri="{FF2B5EF4-FFF2-40B4-BE49-F238E27FC236}">
                <a16:creationId xmlns:a16="http://schemas.microsoft.com/office/drawing/2014/main" id="{5884A1EE-936D-98C0-F7D8-F1A1FA67321B}"/>
              </a:ext>
            </a:extLst>
          </p:cNvPr>
          <p:cNvSpPr txBox="1">
            <a:spLocks/>
          </p:cNvSpPr>
          <p:nvPr/>
        </p:nvSpPr>
        <p:spPr>
          <a:xfrm>
            <a:off x="375447" y="1055309"/>
            <a:ext cx="5147096" cy="4706770"/>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indent="0" defTabSz="347663">
              <a:lnSpc>
                <a:spcPct val="90000"/>
              </a:lnSpc>
              <a:buSzPct val="125000"/>
              <a:buNone/>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a:buFont typeface="Arial" panose="020B0604020202020204" pitchFamily="34" charset="0"/>
              <a:buChar char="•"/>
            </a:pPr>
            <a:endParaRPr lang="en-US" kern="0" dirty="0"/>
          </a:p>
        </p:txBody>
      </p:sp>
      <p:sp>
        <p:nvSpPr>
          <p:cNvPr id="5" name="Text Placeholder 3">
            <a:extLst>
              <a:ext uri="{FF2B5EF4-FFF2-40B4-BE49-F238E27FC236}">
                <a16:creationId xmlns:a16="http://schemas.microsoft.com/office/drawing/2014/main" id="{61BF4AFC-715E-4307-53A4-552FA1F4A8CE}"/>
              </a:ext>
            </a:extLst>
          </p:cNvPr>
          <p:cNvSpPr txBox="1">
            <a:spLocks/>
          </p:cNvSpPr>
          <p:nvPr/>
        </p:nvSpPr>
        <p:spPr>
          <a:xfrm>
            <a:off x="388060" y="952884"/>
            <a:ext cx="11338884" cy="762219"/>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800" i="0" u="none" strike="noStrike" baseline="0" dirty="0">
                <a:latin typeface="CenturyGothic-Bold"/>
              </a:rPr>
              <a:t>Oil, natural gas and coal accounted for around four‐fifths of total energy supply worldwide in 2021. In the NZE Scenario, this share falls to around two‐thirds in 2030 and less than one fifth in 2050. Between 2021 and 2050, coal demand declines by 90%, oil declines by around 80%, and natural gas declines by more than 70%. </a:t>
            </a:r>
            <a:endParaRPr lang="en-US" kern="0" dirty="0"/>
          </a:p>
        </p:txBody>
      </p:sp>
      <p:sp>
        <p:nvSpPr>
          <p:cNvPr id="8" name="Text Placeholder 3">
            <a:extLst>
              <a:ext uri="{FF2B5EF4-FFF2-40B4-BE49-F238E27FC236}">
                <a16:creationId xmlns:a16="http://schemas.microsoft.com/office/drawing/2014/main" id="{39F60095-A53B-7ECD-582B-F7D41C4FE9EA}"/>
              </a:ext>
            </a:extLst>
          </p:cNvPr>
          <p:cNvSpPr txBox="1">
            <a:spLocks/>
          </p:cNvSpPr>
          <p:nvPr/>
        </p:nvSpPr>
        <p:spPr>
          <a:xfrm>
            <a:off x="3272673" y="5877843"/>
            <a:ext cx="5343426" cy="345873"/>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  Note: C &amp; S America = Central and South America (Source: IEA, 2022).</a:t>
            </a:r>
            <a:endParaRPr lang="en-US" sz="1400" kern="0" dirty="0"/>
          </a:p>
        </p:txBody>
      </p:sp>
      <p:sp>
        <p:nvSpPr>
          <p:cNvPr id="10" name="Text Placeholder 3">
            <a:extLst>
              <a:ext uri="{FF2B5EF4-FFF2-40B4-BE49-F238E27FC236}">
                <a16:creationId xmlns:a16="http://schemas.microsoft.com/office/drawing/2014/main" id="{BAA52A5C-5737-59E6-A179-571D4FA74166}"/>
              </a:ext>
            </a:extLst>
          </p:cNvPr>
          <p:cNvSpPr txBox="1">
            <a:spLocks/>
          </p:cNvSpPr>
          <p:nvPr/>
        </p:nvSpPr>
        <p:spPr>
          <a:xfrm>
            <a:off x="1633971" y="1878296"/>
            <a:ext cx="8820355" cy="352816"/>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None/>
            </a:pPr>
            <a:r>
              <a:rPr lang="en-US" sz="1600" b="1" i="0" u="none" strike="noStrike" baseline="0" dirty="0">
                <a:latin typeface="CenturyGothic-Bold"/>
              </a:rPr>
              <a:t>Oil, natural gas and coal supply by region in the NZE Scenario</a:t>
            </a:r>
            <a:endParaRPr lang="en-US" sz="1600" kern="0" dirty="0"/>
          </a:p>
        </p:txBody>
      </p:sp>
      <p:pic>
        <p:nvPicPr>
          <p:cNvPr id="4" name="Picture 3">
            <a:extLst>
              <a:ext uri="{FF2B5EF4-FFF2-40B4-BE49-F238E27FC236}">
                <a16:creationId xmlns:a16="http://schemas.microsoft.com/office/drawing/2014/main" id="{4058E5DE-62F6-C678-ACB3-B798B3A87C19}"/>
              </a:ext>
            </a:extLst>
          </p:cNvPr>
          <p:cNvPicPr>
            <a:picLocks noChangeAspect="1"/>
          </p:cNvPicPr>
          <p:nvPr/>
        </p:nvPicPr>
        <p:blipFill>
          <a:blip r:embed="rId3"/>
          <a:stretch>
            <a:fillRect/>
          </a:stretch>
        </p:blipFill>
        <p:spPr>
          <a:xfrm>
            <a:off x="2146720" y="2185260"/>
            <a:ext cx="7628877" cy="3692583"/>
          </a:xfrm>
          <a:prstGeom prst="rect">
            <a:avLst/>
          </a:prstGeom>
        </p:spPr>
      </p:pic>
      <p:sp>
        <p:nvSpPr>
          <p:cNvPr id="11" name="Rectangle 10"/>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2" name="Rectangle 11"/>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3" name="TextBox 12"/>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68786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Fuel Supply - Roadmap to Net Zero Emissions by 2050</a:t>
            </a:r>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3" name="Text Placeholder 3">
            <a:extLst>
              <a:ext uri="{FF2B5EF4-FFF2-40B4-BE49-F238E27FC236}">
                <a16:creationId xmlns:a16="http://schemas.microsoft.com/office/drawing/2014/main" id="{5884A1EE-936D-98C0-F7D8-F1A1FA67321B}"/>
              </a:ext>
            </a:extLst>
          </p:cNvPr>
          <p:cNvSpPr txBox="1">
            <a:spLocks/>
          </p:cNvSpPr>
          <p:nvPr/>
        </p:nvSpPr>
        <p:spPr>
          <a:xfrm>
            <a:off x="375447" y="1055309"/>
            <a:ext cx="5147096" cy="4706770"/>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indent="0" defTabSz="347663">
              <a:lnSpc>
                <a:spcPct val="90000"/>
              </a:lnSpc>
              <a:buSzPct val="125000"/>
              <a:buNone/>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a:buFont typeface="Arial" panose="020B0604020202020204" pitchFamily="34" charset="0"/>
              <a:buChar char="•"/>
            </a:pPr>
            <a:endParaRPr lang="en-US" kern="0" dirty="0"/>
          </a:p>
        </p:txBody>
      </p:sp>
      <p:sp>
        <p:nvSpPr>
          <p:cNvPr id="5" name="Text Placeholder 3">
            <a:extLst>
              <a:ext uri="{FF2B5EF4-FFF2-40B4-BE49-F238E27FC236}">
                <a16:creationId xmlns:a16="http://schemas.microsoft.com/office/drawing/2014/main" id="{61BF4AFC-715E-4307-53A4-552FA1F4A8CE}"/>
              </a:ext>
            </a:extLst>
          </p:cNvPr>
          <p:cNvSpPr txBox="1">
            <a:spLocks/>
          </p:cNvSpPr>
          <p:nvPr/>
        </p:nvSpPr>
        <p:spPr>
          <a:xfrm>
            <a:off x="388060" y="1113143"/>
            <a:ext cx="11338884" cy="847636"/>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800" i="0" u="none" strike="noStrike" baseline="0" dirty="0">
                <a:latin typeface="CenturyGothic-Bold"/>
              </a:rPr>
              <a:t>Net zero emissions does not mean the total phase out of fuels. Fossil fuel use declines, but there is rapid growth in low‐emissions fuels (including solid, liquid and gaseous modern bioenergy, hydrogen and hydrogen‐based fuels. These play a key role in reducing emissions from long‐distance transport and high‐temperature industrial processes.</a:t>
            </a:r>
            <a:endParaRPr lang="en-US" kern="0" dirty="0"/>
          </a:p>
        </p:txBody>
      </p:sp>
      <p:sp>
        <p:nvSpPr>
          <p:cNvPr id="8" name="Text Placeholder 3">
            <a:extLst>
              <a:ext uri="{FF2B5EF4-FFF2-40B4-BE49-F238E27FC236}">
                <a16:creationId xmlns:a16="http://schemas.microsoft.com/office/drawing/2014/main" id="{39F60095-A53B-7ECD-582B-F7D41C4FE9EA}"/>
              </a:ext>
            </a:extLst>
          </p:cNvPr>
          <p:cNvSpPr txBox="1">
            <a:spLocks/>
          </p:cNvSpPr>
          <p:nvPr/>
        </p:nvSpPr>
        <p:spPr>
          <a:xfrm>
            <a:off x="7703270" y="4539677"/>
            <a:ext cx="1648119" cy="276489"/>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IEA, 2022)</a:t>
            </a:r>
            <a:endParaRPr lang="en-US" sz="1400" kern="0" dirty="0"/>
          </a:p>
        </p:txBody>
      </p:sp>
      <p:sp>
        <p:nvSpPr>
          <p:cNvPr id="10" name="Text Placeholder 3">
            <a:extLst>
              <a:ext uri="{FF2B5EF4-FFF2-40B4-BE49-F238E27FC236}">
                <a16:creationId xmlns:a16="http://schemas.microsoft.com/office/drawing/2014/main" id="{BAA52A5C-5737-59E6-A179-571D4FA74166}"/>
              </a:ext>
            </a:extLst>
          </p:cNvPr>
          <p:cNvSpPr txBox="1">
            <a:spLocks/>
          </p:cNvSpPr>
          <p:nvPr/>
        </p:nvSpPr>
        <p:spPr>
          <a:xfrm>
            <a:off x="1530274" y="2029128"/>
            <a:ext cx="8820355" cy="352816"/>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None/>
            </a:pPr>
            <a:r>
              <a:rPr lang="en-US" sz="1600" b="1" i="0" u="none" strike="noStrike" baseline="0" dirty="0">
                <a:latin typeface="CenturyGothic-Bold"/>
              </a:rPr>
              <a:t>Bioenergy supply by source in the NZE Scenario, 2021-2050</a:t>
            </a:r>
            <a:endParaRPr lang="en-US" sz="1600" kern="0" dirty="0"/>
          </a:p>
        </p:txBody>
      </p:sp>
      <p:pic>
        <p:nvPicPr>
          <p:cNvPr id="12" name="Picture 11">
            <a:extLst>
              <a:ext uri="{FF2B5EF4-FFF2-40B4-BE49-F238E27FC236}">
                <a16:creationId xmlns:a16="http://schemas.microsoft.com/office/drawing/2014/main" id="{50706B8D-51FF-8848-5F95-DD5C2B8E5540}"/>
              </a:ext>
            </a:extLst>
          </p:cNvPr>
          <p:cNvPicPr>
            <a:picLocks noChangeAspect="1"/>
          </p:cNvPicPr>
          <p:nvPr/>
        </p:nvPicPr>
        <p:blipFill>
          <a:blip r:embed="rId3"/>
          <a:stretch>
            <a:fillRect/>
          </a:stretch>
        </p:blipFill>
        <p:spPr>
          <a:xfrm>
            <a:off x="1409235" y="2331531"/>
            <a:ext cx="9001711" cy="2182233"/>
          </a:xfrm>
          <a:prstGeom prst="rect">
            <a:avLst/>
          </a:prstGeom>
        </p:spPr>
      </p:pic>
      <p:sp>
        <p:nvSpPr>
          <p:cNvPr id="13" name="Text Placeholder 3">
            <a:extLst>
              <a:ext uri="{FF2B5EF4-FFF2-40B4-BE49-F238E27FC236}">
                <a16:creationId xmlns:a16="http://schemas.microsoft.com/office/drawing/2014/main" id="{A64CBE32-5047-47C9-5117-A43D328F1D73}"/>
              </a:ext>
            </a:extLst>
          </p:cNvPr>
          <p:cNvSpPr txBox="1">
            <a:spLocks/>
          </p:cNvSpPr>
          <p:nvPr/>
        </p:nvSpPr>
        <p:spPr>
          <a:xfrm>
            <a:off x="388060" y="5050768"/>
            <a:ext cx="11338884" cy="847636"/>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800" i="0" u="none" strike="noStrike" baseline="0" dirty="0">
                <a:latin typeface="CenturyGothic-Bold"/>
              </a:rPr>
              <a:t>For bioenergy, around 24 EJ of current consumption comes from the traditional use of biomass; this drops to zero as full access to modern cooking solutions is achieved by 2030 in the NZE Scenario. Modern bioenergy use increases from around 41 EJ today to more than 75 EJ in 2030 and to 100 EJ in 2050. </a:t>
            </a:r>
            <a:endParaRPr lang="en-US" kern="0" dirty="0"/>
          </a:p>
        </p:txBody>
      </p:sp>
      <p:sp>
        <p:nvSpPr>
          <p:cNvPr id="11" name="Rectangle 10"/>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4" name="Rectangle 13"/>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5" name="TextBox 14"/>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121121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Fuel Supply - Roadmap to Net Zero Emissions by 2050</a:t>
            </a:r>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3" name="Text Placeholder 3">
            <a:extLst>
              <a:ext uri="{FF2B5EF4-FFF2-40B4-BE49-F238E27FC236}">
                <a16:creationId xmlns:a16="http://schemas.microsoft.com/office/drawing/2014/main" id="{5884A1EE-936D-98C0-F7D8-F1A1FA67321B}"/>
              </a:ext>
            </a:extLst>
          </p:cNvPr>
          <p:cNvSpPr txBox="1">
            <a:spLocks/>
          </p:cNvSpPr>
          <p:nvPr/>
        </p:nvSpPr>
        <p:spPr>
          <a:xfrm>
            <a:off x="375447" y="1055309"/>
            <a:ext cx="5147096" cy="4706770"/>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indent="0" defTabSz="347663">
              <a:lnSpc>
                <a:spcPct val="90000"/>
              </a:lnSpc>
              <a:buSzPct val="125000"/>
              <a:buNone/>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a:buFont typeface="Arial" panose="020B0604020202020204" pitchFamily="34" charset="0"/>
              <a:buChar char="•"/>
            </a:pPr>
            <a:endParaRPr lang="en-US" kern="0" dirty="0"/>
          </a:p>
        </p:txBody>
      </p:sp>
      <p:sp>
        <p:nvSpPr>
          <p:cNvPr id="5" name="Text Placeholder 3">
            <a:extLst>
              <a:ext uri="{FF2B5EF4-FFF2-40B4-BE49-F238E27FC236}">
                <a16:creationId xmlns:a16="http://schemas.microsoft.com/office/drawing/2014/main" id="{61BF4AFC-715E-4307-53A4-552FA1F4A8CE}"/>
              </a:ext>
            </a:extLst>
          </p:cNvPr>
          <p:cNvSpPr txBox="1">
            <a:spLocks/>
          </p:cNvSpPr>
          <p:nvPr/>
        </p:nvSpPr>
        <p:spPr>
          <a:xfrm>
            <a:off x="388059" y="1113143"/>
            <a:ext cx="11536848" cy="1129651"/>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800" i="0" u="none" strike="noStrike" baseline="0" dirty="0">
                <a:latin typeface="CenturyGothic-Bold"/>
              </a:rPr>
              <a:t>The supply of low‐emissions hydrogen increases from 0.3 Mt (45 petajoules) today to 90 Mt in 2030 and 450 Mt in 2050. More than 95% of total hydrogen and hydrogen‐based fuel use in 2050 is in transport, power and industry. Of the low‐emissions hydrogen produced in 2050, slightly less than three‐quarters is produced via water electrolysis, and slightly more than one quarter is produced from fossil fuels with CCUS. </a:t>
            </a:r>
            <a:endParaRPr lang="en-US" kern="0" dirty="0"/>
          </a:p>
        </p:txBody>
      </p:sp>
      <p:sp>
        <p:nvSpPr>
          <p:cNvPr id="8" name="Text Placeholder 3">
            <a:extLst>
              <a:ext uri="{FF2B5EF4-FFF2-40B4-BE49-F238E27FC236}">
                <a16:creationId xmlns:a16="http://schemas.microsoft.com/office/drawing/2014/main" id="{39F60095-A53B-7ECD-582B-F7D41C4FE9EA}"/>
              </a:ext>
            </a:extLst>
          </p:cNvPr>
          <p:cNvSpPr txBox="1">
            <a:spLocks/>
          </p:cNvSpPr>
          <p:nvPr/>
        </p:nvSpPr>
        <p:spPr>
          <a:xfrm>
            <a:off x="7703271" y="4539678"/>
            <a:ext cx="1544424" cy="275112"/>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IEA 2022)</a:t>
            </a:r>
            <a:endParaRPr lang="en-US" sz="1400" kern="0" dirty="0"/>
          </a:p>
        </p:txBody>
      </p:sp>
      <p:sp>
        <p:nvSpPr>
          <p:cNvPr id="10" name="Text Placeholder 3">
            <a:extLst>
              <a:ext uri="{FF2B5EF4-FFF2-40B4-BE49-F238E27FC236}">
                <a16:creationId xmlns:a16="http://schemas.microsoft.com/office/drawing/2014/main" id="{BAA52A5C-5737-59E6-A179-571D4FA74166}"/>
              </a:ext>
            </a:extLst>
          </p:cNvPr>
          <p:cNvSpPr txBox="1">
            <a:spLocks/>
          </p:cNvSpPr>
          <p:nvPr/>
        </p:nvSpPr>
        <p:spPr>
          <a:xfrm>
            <a:off x="1530274" y="2340219"/>
            <a:ext cx="8820355" cy="352816"/>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None/>
            </a:pPr>
            <a:r>
              <a:rPr lang="en-US" sz="1600" b="1" dirty="0">
                <a:latin typeface="CenturyGothic-Bold"/>
              </a:rPr>
              <a:t>H</a:t>
            </a:r>
            <a:r>
              <a:rPr lang="en-US" sz="1600" b="1" i="0" u="none" strike="noStrike" baseline="0" dirty="0">
                <a:latin typeface="CenturyGothic-Bold"/>
              </a:rPr>
              <a:t>ydrogen production by source in the NZE Scenario, 2021-2050</a:t>
            </a:r>
            <a:endParaRPr lang="en-US" sz="1600" kern="0" dirty="0"/>
          </a:p>
        </p:txBody>
      </p:sp>
      <p:sp>
        <p:nvSpPr>
          <p:cNvPr id="13" name="Text Placeholder 3">
            <a:extLst>
              <a:ext uri="{FF2B5EF4-FFF2-40B4-BE49-F238E27FC236}">
                <a16:creationId xmlns:a16="http://schemas.microsoft.com/office/drawing/2014/main" id="{A64CBE32-5047-47C9-5117-A43D328F1D73}"/>
              </a:ext>
            </a:extLst>
          </p:cNvPr>
          <p:cNvSpPr txBox="1">
            <a:spLocks/>
          </p:cNvSpPr>
          <p:nvPr/>
        </p:nvSpPr>
        <p:spPr>
          <a:xfrm>
            <a:off x="388060" y="5352432"/>
            <a:ext cx="11338884" cy="847636"/>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800" i="0" u="none" strike="noStrike" baseline="0" dirty="0">
                <a:latin typeface="CenturyGothic-Bold"/>
              </a:rPr>
              <a:t>The installed capacity of </a:t>
            </a:r>
            <a:r>
              <a:rPr lang="en-US" sz="1800" i="0" u="none" strike="noStrike" baseline="0" dirty="0" err="1">
                <a:latin typeface="CenturyGothic-Bold"/>
              </a:rPr>
              <a:t>electrolyzers</a:t>
            </a:r>
            <a:r>
              <a:rPr lang="en-US" sz="1800" i="0" u="none" strike="noStrike" baseline="0" dirty="0">
                <a:latin typeface="CenturyGothic-Bold"/>
              </a:rPr>
              <a:t> reaches 720 gigawatts (GW) in 2030 and 3,670 GW in 2050 (existing </a:t>
            </a:r>
            <a:r>
              <a:rPr lang="en-US" sz="1800" i="0" u="none" strike="noStrike" baseline="0" dirty="0" err="1">
                <a:latin typeface="CenturyGothic-Bold"/>
              </a:rPr>
              <a:t>electrolyzer</a:t>
            </a:r>
            <a:r>
              <a:rPr lang="en-US" sz="1800" i="0" u="none" strike="noStrike" baseline="0" dirty="0">
                <a:latin typeface="CenturyGothic-Bold"/>
              </a:rPr>
              <a:t> capacity is around 0.51 GW). In 2050, more than 14,800 </a:t>
            </a:r>
            <a:r>
              <a:rPr lang="en-US" sz="1800" i="0" u="none" strike="noStrike" baseline="0" dirty="0" err="1">
                <a:latin typeface="CenturyGothic-Bold"/>
              </a:rPr>
              <a:t>TWh</a:t>
            </a:r>
            <a:r>
              <a:rPr lang="en-US" sz="1800" i="0" u="none" strike="noStrike" baseline="0" dirty="0">
                <a:latin typeface="CenturyGothic-Bold"/>
              </a:rPr>
              <a:t> of electricity is used to produce low emissions hydrogen, equivalent to more than half of today’s global electricity demand from all sources.</a:t>
            </a:r>
            <a:endParaRPr lang="en-US" kern="0" dirty="0"/>
          </a:p>
        </p:txBody>
      </p:sp>
      <p:pic>
        <p:nvPicPr>
          <p:cNvPr id="4" name="Picture 3">
            <a:extLst>
              <a:ext uri="{FF2B5EF4-FFF2-40B4-BE49-F238E27FC236}">
                <a16:creationId xmlns:a16="http://schemas.microsoft.com/office/drawing/2014/main" id="{AD6DB4AE-8E44-27FD-D545-1170AF3711EE}"/>
              </a:ext>
            </a:extLst>
          </p:cNvPr>
          <p:cNvPicPr>
            <a:picLocks noChangeAspect="1"/>
          </p:cNvPicPr>
          <p:nvPr/>
        </p:nvPicPr>
        <p:blipFill>
          <a:blip r:embed="rId3"/>
          <a:stretch>
            <a:fillRect/>
          </a:stretch>
        </p:blipFill>
        <p:spPr>
          <a:xfrm>
            <a:off x="1972567" y="2708611"/>
            <a:ext cx="8001764" cy="2571996"/>
          </a:xfrm>
          <a:prstGeom prst="rect">
            <a:avLst/>
          </a:prstGeom>
        </p:spPr>
      </p:pic>
      <p:sp>
        <p:nvSpPr>
          <p:cNvPr id="6" name="Text Placeholder 3">
            <a:extLst>
              <a:ext uri="{FF2B5EF4-FFF2-40B4-BE49-F238E27FC236}">
                <a16:creationId xmlns:a16="http://schemas.microsoft.com/office/drawing/2014/main" id="{96431FAE-9D65-2502-791D-BF80D4B8A211}"/>
              </a:ext>
            </a:extLst>
          </p:cNvPr>
          <p:cNvSpPr txBox="1">
            <a:spLocks/>
          </p:cNvSpPr>
          <p:nvPr/>
        </p:nvSpPr>
        <p:spPr>
          <a:xfrm>
            <a:off x="8496693" y="4911681"/>
            <a:ext cx="1722740" cy="275112"/>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l">
              <a:buNone/>
            </a:pPr>
            <a:r>
              <a:rPr lang="en-US" sz="1400" b="0" i="0" u="none" strike="noStrike" baseline="0" dirty="0">
                <a:latin typeface="Calibri" panose="020F0502020204030204" pitchFamily="34" charset="0"/>
              </a:rPr>
              <a:t>(Source: IEA, 2022)</a:t>
            </a:r>
            <a:endParaRPr lang="en-US" sz="1400" kern="0" dirty="0"/>
          </a:p>
        </p:txBody>
      </p:sp>
      <p:sp>
        <p:nvSpPr>
          <p:cNvPr id="11" name="Rectangle 10"/>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2" name="Rectangle 11"/>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4" name="TextBox 13"/>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44113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 alt text provided for this image">
            <a:extLst>
              <a:ext uri="{FF2B5EF4-FFF2-40B4-BE49-F238E27FC236}">
                <a16:creationId xmlns:a16="http://schemas.microsoft.com/office/drawing/2014/main" id="{DDADD2C4-61A6-82D6-8659-766569779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203" y="1574687"/>
            <a:ext cx="8257880" cy="4645059"/>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a:extLst>
              <a:ext uri="{FF2B5EF4-FFF2-40B4-BE49-F238E27FC236}">
                <a16:creationId xmlns:a16="http://schemas.microsoft.com/office/drawing/2014/main" id="{28355075-8C40-4239-B43A-F241959E207D}"/>
              </a:ext>
            </a:extLst>
          </p:cNvPr>
          <p:cNvSpPr txBox="1">
            <a:spLocks/>
          </p:cNvSpPr>
          <p:nvPr/>
        </p:nvSpPr>
        <p:spPr>
          <a:xfrm>
            <a:off x="353552" y="153635"/>
            <a:ext cx="11808777" cy="6937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3600" kern="1200">
                <a:solidFill>
                  <a:srgbClr val="00205C"/>
                </a:solidFill>
                <a:latin typeface="+mj-lt"/>
                <a:ea typeface="+mj-ea"/>
                <a:cs typeface="+mj-cs"/>
              </a:defRPr>
            </a:lvl1pPr>
          </a:lstStyle>
          <a:p>
            <a:r>
              <a:rPr lang="en-US" sz="2800" b="1" dirty="0"/>
              <a:t>Global Renewable Energy – Huge Potential Future Development</a:t>
            </a:r>
          </a:p>
        </p:txBody>
      </p:sp>
      <p:sp>
        <p:nvSpPr>
          <p:cNvPr id="124" name="Content Placeholder 3">
            <a:extLst>
              <a:ext uri="{FF2B5EF4-FFF2-40B4-BE49-F238E27FC236}">
                <a16:creationId xmlns:a16="http://schemas.microsoft.com/office/drawing/2014/main" id="{B90FE852-E6BD-47AB-9EC0-177CCB48EA4E}"/>
              </a:ext>
            </a:extLst>
          </p:cNvPr>
          <p:cNvSpPr txBox="1">
            <a:spLocks/>
          </p:cNvSpPr>
          <p:nvPr/>
        </p:nvSpPr>
        <p:spPr>
          <a:xfrm>
            <a:off x="181091" y="2092640"/>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5" name="Footer Placeholder 1">
            <a:extLst>
              <a:ext uri="{FF2B5EF4-FFF2-40B4-BE49-F238E27FC236}">
                <a16:creationId xmlns:a16="http://schemas.microsoft.com/office/drawing/2014/main" id="{752E6D74-8EA8-4E82-B572-147E16F43D86}"/>
              </a:ext>
            </a:extLst>
          </p:cNvPr>
          <p:cNvSpPr>
            <a:spLocks noGrp="1"/>
          </p:cNvSpPr>
          <p:nvPr>
            <p:ph type="ftr" sz="quarter" idx="11"/>
          </p:nvPr>
        </p:nvSpPr>
        <p:spPr>
          <a:xfrm>
            <a:off x="435733" y="6254572"/>
            <a:ext cx="5438293" cy="345873"/>
          </a:xfrm>
        </p:spPr>
        <p:txBody>
          <a:bodyPr/>
          <a:lstStyle/>
          <a:p>
            <a:r>
              <a:rPr lang="en-US" dirty="0"/>
              <a:t>KBR CONFIDENTIAL</a:t>
            </a:r>
          </a:p>
        </p:txBody>
      </p:sp>
      <p:sp>
        <p:nvSpPr>
          <p:cNvPr id="2" name="Content Placeholder 3">
            <a:extLst>
              <a:ext uri="{FF2B5EF4-FFF2-40B4-BE49-F238E27FC236}">
                <a16:creationId xmlns:a16="http://schemas.microsoft.com/office/drawing/2014/main" id="{932BB8FA-D4EB-B3A3-FB7E-B88C3F908409}"/>
              </a:ext>
            </a:extLst>
          </p:cNvPr>
          <p:cNvSpPr txBox="1">
            <a:spLocks/>
          </p:cNvSpPr>
          <p:nvPr/>
        </p:nvSpPr>
        <p:spPr>
          <a:xfrm>
            <a:off x="6404353" y="2092639"/>
            <a:ext cx="5531552" cy="312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s"/>
              <a:defRPr sz="2800" kern="1200">
                <a:solidFill>
                  <a:srgbClr val="61615F"/>
                </a:solidFill>
                <a:latin typeface="Arial Narrow" panose="020B0606020202030204" pitchFamily="34" charset="0"/>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rgbClr val="61615F"/>
                </a:solidFill>
                <a:latin typeface="Arial Narrow" panose="020B0606020202030204" pitchFamily="34" charset="0"/>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rgbClr val="61615F"/>
                </a:solidFill>
                <a:latin typeface="Arial Narrow" panose="020B0606020202030204" pitchFamily="34" charset="0"/>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800" kern="1200">
                <a:solidFill>
                  <a:srgbClr val="61615F"/>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Clr>
                <a:srgbClr val="991B1E"/>
              </a:buClr>
              <a:buNone/>
              <a:defRPr/>
            </a:pPr>
            <a:endParaRPr lang="en-US" sz="2400" b="1" dirty="0"/>
          </a:p>
        </p:txBody>
      </p:sp>
      <p:sp>
        <p:nvSpPr>
          <p:cNvPr id="3" name="Text Placeholder 3">
            <a:extLst>
              <a:ext uri="{FF2B5EF4-FFF2-40B4-BE49-F238E27FC236}">
                <a16:creationId xmlns:a16="http://schemas.microsoft.com/office/drawing/2014/main" id="{5884A1EE-936D-98C0-F7D8-F1A1FA67321B}"/>
              </a:ext>
            </a:extLst>
          </p:cNvPr>
          <p:cNvSpPr txBox="1">
            <a:spLocks/>
          </p:cNvSpPr>
          <p:nvPr/>
        </p:nvSpPr>
        <p:spPr>
          <a:xfrm>
            <a:off x="375447" y="1055309"/>
            <a:ext cx="5147096" cy="4706770"/>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indent="0" defTabSz="347663">
              <a:lnSpc>
                <a:spcPct val="90000"/>
              </a:lnSpc>
              <a:buSzPct val="125000"/>
              <a:buNone/>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marL="285750" lvl="1" indent="-285750" defTabSz="347663">
              <a:lnSpc>
                <a:spcPct val="90000"/>
              </a:lnSpc>
              <a:buSzPct val="125000"/>
              <a:buFont typeface="Arial" panose="020B0604020202020204" pitchFamily="34" charset="0"/>
              <a:buChar char="•"/>
            </a:pPr>
            <a:endParaRPr lang="en-US" kern="0" dirty="0"/>
          </a:p>
          <a:p>
            <a:pPr>
              <a:buFont typeface="Arial" panose="020B0604020202020204" pitchFamily="34" charset="0"/>
              <a:buChar char="•"/>
            </a:pPr>
            <a:endParaRPr lang="en-US" kern="0" dirty="0"/>
          </a:p>
        </p:txBody>
      </p:sp>
      <p:sp>
        <p:nvSpPr>
          <p:cNvPr id="5" name="Text Placeholder 3">
            <a:extLst>
              <a:ext uri="{FF2B5EF4-FFF2-40B4-BE49-F238E27FC236}">
                <a16:creationId xmlns:a16="http://schemas.microsoft.com/office/drawing/2014/main" id="{61BF4AFC-715E-4307-53A4-552FA1F4A8CE}"/>
              </a:ext>
            </a:extLst>
          </p:cNvPr>
          <p:cNvSpPr txBox="1">
            <a:spLocks/>
          </p:cNvSpPr>
          <p:nvPr/>
        </p:nvSpPr>
        <p:spPr>
          <a:xfrm>
            <a:off x="397490" y="877466"/>
            <a:ext cx="11301174" cy="941299"/>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Aft>
                <a:spcPts val="600"/>
              </a:spcAft>
            </a:pPr>
            <a:r>
              <a:rPr lang="en-US" b="1" kern="0" dirty="0">
                <a:solidFill>
                  <a:srgbClr val="087825"/>
                </a:solidFill>
              </a:rPr>
              <a:t>Solar and wind power are the driving forces, annual capacity additions have more than doubled from 2015 to 2022, rising by about 11% per year on average. </a:t>
            </a:r>
          </a:p>
          <a:p>
            <a:pPr>
              <a:lnSpc>
                <a:spcPct val="100000"/>
              </a:lnSpc>
              <a:spcAft>
                <a:spcPts val="600"/>
              </a:spcAft>
            </a:pPr>
            <a:r>
              <a:rPr lang="en-US" b="1" kern="0" dirty="0">
                <a:solidFill>
                  <a:srgbClr val="087825"/>
                </a:solidFill>
              </a:rPr>
              <a:t>Swift expansion of renewable capacity can build on strong recent momentum.</a:t>
            </a:r>
          </a:p>
          <a:p>
            <a:pPr>
              <a:buFont typeface="Arial" panose="020B0604020202020204" pitchFamily="34" charset="0"/>
              <a:buChar char="•"/>
            </a:pPr>
            <a:endParaRPr lang="en-US" kern="0" dirty="0"/>
          </a:p>
        </p:txBody>
      </p:sp>
      <p:sp>
        <p:nvSpPr>
          <p:cNvPr id="9" name="Rectangle 8"/>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0" name="Rectangle 9"/>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1" name="TextBox 10"/>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200322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A411-DE3E-4AC7-9D3A-96B76C815927}"/>
              </a:ext>
            </a:extLst>
          </p:cNvPr>
          <p:cNvSpPr>
            <a:spLocks noGrp="1"/>
          </p:cNvSpPr>
          <p:nvPr>
            <p:ph type="ctrTitle"/>
          </p:nvPr>
        </p:nvSpPr>
        <p:spPr>
          <a:prstGeom prst="rect">
            <a:avLst/>
          </a:prstGeom>
        </p:spPr>
        <p:txBody>
          <a:bodyPr/>
          <a:lstStyle/>
          <a:p>
            <a:r>
              <a:rPr lang="en-US" sz="2800" b="1" kern="1200" dirty="0">
                <a:solidFill>
                  <a:srgbClr val="00205C"/>
                </a:solidFill>
                <a:latin typeface="+mj-lt"/>
                <a:cs typeface="+mj-cs"/>
              </a:rPr>
              <a:t>The Journey Towards Net Zero – New Energy</a:t>
            </a:r>
          </a:p>
        </p:txBody>
      </p:sp>
      <p:sp>
        <p:nvSpPr>
          <p:cNvPr id="6" name="Footer Placeholder 1">
            <a:extLst>
              <a:ext uri="{FF2B5EF4-FFF2-40B4-BE49-F238E27FC236}">
                <a16:creationId xmlns:a16="http://schemas.microsoft.com/office/drawing/2014/main" id="{80274C44-1D5D-A972-4B9B-C027FCBEAA39}"/>
              </a:ext>
            </a:extLst>
          </p:cNvPr>
          <p:cNvSpPr txBox="1">
            <a:spLocks/>
          </p:cNvSpPr>
          <p:nvPr/>
        </p:nvSpPr>
        <p:spPr>
          <a:xfrm>
            <a:off x="350890" y="6329989"/>
            <a:ext cx="5438293" cy="268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srgbClr val="004987"/>
                </a:solidFill>
                <a:effectLst/>
                <a:uLnTx/>
                <a:uFillTx/>
                <a:latin typeface="Calibri"/>
                <a:ea typeface="+mn-ea"/>
                <a:cs typeface="+mn-cs"/>
              </a:rPr>
              <a:t>KBR CONFIDENTIAL</a:t>
            </a:r>
          </a:p>
        </p:txBody>
      </p:sp>
      <p:sp>
        <p:nvSpPr>
          <p:cNvPr id="10" name="Text Placeholder 3">
            <a:extLst>
              <a:ext uri="{FF2B5EF4-FFF2-40B4-BE49-F238E27FC236}">
                <a16:creationId xmlns:a16="http://schemas.microsoft.com/office/drawing/2014/main" id="{AFA61F8D-9811-C383-340F-3405B6DE72C2}"/>
              </a:ext>
            </a:extLst>
          </p:cNvPr>
          <p:cNvSpPr txBox="1">
            <a:spLocks/>
          </p:cNvSpPr>
          <p:nvPr/>
        </p:nvSpPr>
        <p:spPr>
          <a:xfrm>
            <a:off x="388060" y="1066008"/>
            <a:ext cx="11338884" cy="4703196"/>
          </a:xfrm>
          <a:prstGeom prst="rect">
            <a:avLst/>
          </a:prstGeom>
        </p:spPr>
        <p:txBody>
          <a:bodyPr/>
          <a:lstStyle>
            <a:lvl1pPr marL="285750" indent="-285750" defTabSz="347663">
              <a:lnSpc>
                <a:spcPct val="90000"/>
              </a:lnSpc>
              <a:buClr>
                <a:schemeClr val="tx1"/>
              </a:buClr>
              <a:buFont typeface="Wingdings" panose="05000000000000000000" pitchFamily="2" charset="2"/>
              <a:buChar char="§"/>
              <a:defRPr>
                <a:solidFill>
                  <a:schemeClr val="tx1">
                    <a:lumMod val="75000"/>
                    <a:lumOff val="25000"/>
                  </a:schemeClr>
                </a:solidFill>
                <a:latin typeface="+mn-lt"/>
                <a:ea typeface="+mn-ea"/>
                <a:cs typeface="+mn-cs"/>
              </a:defRPr>
            </a:lvl1pPr>
            <a:lvl2pPr marL="5175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2pPr>
            <a:lvl3pPr marL="974725" indent="-228600">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3pPr>
            <a:lvl4pPr marL="1371600" indent="-227013">
              <a:buClr>
                <a:schemeClr val="tx1"/>
              </a:buClr>
              <a:buSzPct val="90000"/>
              <a:buFont typeface="Wingdings" panose="05000000000000000000" pitchFamily="2" charset="2"/>
              <a:buChar char="§"/>
              <a:defRPr>
                <a:solidFill>
                  <a:schemeClr val="tx1">
                    <a:lumMod val="75000"/>
                    <a:lumOff val="25000"/>
                  </a:schemeClr>
                </a:solidFill>
                <a:latin typeface="+mn-lt"/>
                <a:ea typeface="+mn-ea"/>
                <a:cs typeface="+mn-cs"/>
              </a:defRPr>
            </a:lvl4pPr>
            <a:lvl5pPr marL="1719263" indent="-239713">
              <a:buClr>
                <a:schemeClr val="tx1"/>
              </a:buClr>
              <a:buSzPct val="90000"/>
              <a:buFont typeface="Wingdings" panose="05000000000000000000" pitchFamily="2" charset="2"/>
              <a:buChar char="§"/>
              <a:defRPr sz="16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Aft>
                <a:spcPts val="600"/>
              </a:spcAft>
            </a:pPr>
            <a:r>
              <a:rPr lang="en-US" sz="2000" i="0" u="none" strike="noStrike" baseline="0" dirty="0"/>
              <a:t>Hydrogen (H</a:t>
            </a:r>
            <a:r>
              <a:rPr lang="en-US" sz="2000" i="0" u="none" strike="noStrike" baseline="-25000" dirty="0"/>
              <a:t>2</a:t>
            </a:r>
            <a:r>
              <a:rPr lang="en-US" sz="2000" i="0" u="none" strike="noStrike" baseline="0" dirty="0"/>
              <a:t>), mainly used in the refining and chemical sectors, is produced from fossils, accounting for 6% of global natural gas use and 2% of coal consumption, and is responsible for 830 million </a:t>
            </a:r>
            <a:r>
              <a:rPr lang="en-US" sz="2000" i="0" u="none" strike="noStrike" baseline="0" dirty="0" err="1"/>
              <a:t>tonnes</a:t>
            </a:r>
            <a:r>
              <a:rPr lang="en-US" sz="2000" i="0" u="none" strike="noStrike" baseline="0" dirty="0"/>
              <a:t> of CO</a:t>
            </a:r>
            <a:r>
              <a:rPr lang="en-US" sz="2000" i="0" u="none" strike="noStrike" baseline="-25000" dirty="0"/>
              <a:t>2</a:t>
            </a:r>
            <a:r>
              <a:rPr lang="en-US" sz="2000" i="0" u="none" strike="noStrike" baseline="0" dirty="0"/>
              <a:t> emissions annually. </a:t>
            </a:r>
          </a:p>
          <a:p>
            <a:pPr>
              <a:lnSpc>
                <a:spcPct val="100000"/>
              </a:lnSpc>
              <a:spcAft>
                <a:spcPts val="600"/>
              </a:spcAft>
            </a:pPr>
            <a:r>
              <a:rPr lang="en-US" sz="2000" i="0" u="none" strike="noStrike" baseline="0" dirty="0"/>
              <a:t>When produced from renewable power, green hydrogen can help decarbonize a range of “hard-to-abate” sectors, including long-haul transport, chemicals, iron, and steel production. </a:t>
            </a:r>
          </a:p>
          <a:p>
            <a:pPr>
              <a:lnSpc>
                <a:spcPct val="100000"/>
              </a:lnSpc>
              <a:spcAft>
                <a:spcPts val="600"/>
              </a:spcAft>
            </a:pPr>
            <a:r>
              <a:rPr lang="en-US" sz="2000" i="0" u="none" strike="noStrike" baseline="0" dirty="0"/>
              <a:t>Hydrogen can also support the integration of variable renewables in the electricity system, being one of the few options for storing electricity over days, weeks, or months. </a:t>
            </a:r>
          </a:p>
          <a:p>
            <a:pPr>
              <a:lnSpc>
                <a:spcPct val="100000"/>
              </a:lnSpc>
              <a:spcAft>
                <a:spcPts val="600"/>
              </a:spcAft>
            </a:pPr>
            <a:r>
              <a:rPr lang="en-US" sz="2000" i="0" u="none" strike="noStrike" baseline="0" dirty="0"/>
              <a:t>As part of the net-zero emissions 2050 target, hydrogen and hydrogen-based fuels could avoid up to 60 </a:t>
            </a:r>
            <a:r>
              <a:rPr lang="en-US" sz="2000" i="0" u="none" strike="noStrike" baseline="0" dirty="0" err="1"/>
              <a:t>gigatonnes</a:t>
            </a:r>
            <a:r>
              <a:rPr lang="en-US" sz="2000" i="0" u="none" strike="noStrike" baseline="0" dirty="0"/>
              <a:t> of CO</a:t>
            </a:r>
            <a:r>
              <a:rPr lang="en-US" sz="2000" i="0" u="none" strike="noStrike" baseline="-25000" dirty="0"/>
              <a:t>2</a:t>
            </a:r>
            <a:r>
              <a:rPr lang="en-US" sz="2000" i="0" u="none" strike="noStrike" baseline="0" dirty="0"/>
              <a:t> emissions by mid-century, equivalent to 6% of total cumulative emissions reductions.</a:t>
            </a:r>
          </a:p>
          <a:p>
            <a:pPr>
              <a:lnSpc>
                <a:spcPct val="100000"/>
              </a:lnSpc>
              <a:spcAft>
                <a:spcPts val="600"/>
              </a:spcAft>
            </a:pPr>
            <a:r>
              <a:rPr lang="en-US" sz="2000" dirty="0">
                <a:effectLst/>
                <a:ea typeface="Calibri" panose="020F0502020204030204" pitchFamily="34" charset="0"/>
                <a:cs typeface="Times New Roman" panose="02020603050405020304" pitchFamily="18" charset="0"/>
              </a:rPr>
              <a:t>Green hydrogen or emissions-free hydrogen produced using an </a:t>
            </a:r>
            <a:r>
              <a:rPr lang="en-US" sz="2000" dirty="0" err="1">
                <a:effectLst/>
                <a:ea typeface="Calibri" panose="020F0502020204030204" pitchFamily="34" charset="0"/>
                <a:cs typeface="Times New Roman" panose="02020603050405020304" pitchFamily="18" charset="0"/>
              </a:rPr>
              <a:t>electrolyzer</a:t>
            </a:r>
            <a:r>
              <a:rPr lang="en-US" sz="2000" dirty="0">
                <a:effectLst/>
                <a:ea typeface="Calibri" panose="020F0502020204030204" pitchFamily="34" charset="0"/>
                <a:cs typeface="Times New Roman" panose="02020603050405020304" pitchFamily="18" charset="0"/>
              </a:rPr>
              <a:t> powered by renewable energy made up only about 1% of overall hydrogen production as of early 2022, the vast majority is still produced using fossil fuels. </a:t>
            </a:r>
          </a:p>
          <a:p>
            <a:pPr>
              <a:lnSpc>
                <a:spcPct val="100000"/>
              </a:lnSpc>
              <a:spcAft>
                <a:spcPts val="600"/>
              </a:spcAft>
            </a:pPr>
            <a:r>
              <a:rPr lang="en-US" sz="2000" dirty="0">
                <a:effectLst/>
                <a:ea typeface="Calibri" panose="020F0502020204030204" pitchFamily="34" charset="0"/>
                <a:cs typeface="Times New Roman" panose="02020603050405020304" pitchFamily="18" charset="0"/>
              </a:rPr>
              <a:t>The cost of renewable energy and </a:t>
            </a:r>
            <a:r>
              <a:rPr lang="en-US" sz="2000" dirty="0" err="1">
                <a:effectLst/>
                <a:ea typeface="Calibri" panose="020F0502020204030204" pitchFamily="34" charset="0"/>
                <a:cs typeface="Times New Roman" panose="02020603050405020304" pitchFamily="18" charset="0"/>
              </a:rPr>
              <a:t>electrolyzer</a:t>
            </a:r>
            <a:r>
              <a:rPr lang="en-US" sz="2000" dirty="0">
                <a:effectLst/>
                <a:ea typeface="Calibri" panose="020F0502020204030204" pitchFamily="34" charset="0"/>
                <a:cs typeface="Times New Roman" panose="02020603050405020304" pitchFamily="18" charset="0"/>
              </a:rPr>
              <a:t> technology continues to fall. By 2030, the cost of </a:t>
            </a:r>
            <a:r>
              <a:rPr lang="en-US" sz="2000" dirty="0" err="1">
                <a:effectLst/>
                <a:ea typeface="Calibri" panose="020F0502020204030204" pitchFamily="34" charset="0"/>
                <a:cs typeface="Times New Roman" panose="02020603050405020304" pitchFamily="18" charset="0"/>
              </a:rPr>
              <a:t>electrolyzers</a:t>
            </a:r>
            <a:r>
              <a:rPr lang="en-US" sz="2000" dirty="0">
                <a:effectLst/>
                <a:ea typeface="Calibri" panose="020F0502020204030204" pitchFamily="34" charset="0"/>
                <a:cs typeface="Times New Roman" panose="02020603050405020304" pitchFamily="18" charset="0"/>
              </a:rPr>
              <a:t> could decrease by 70%, compared with 2022 prices.</a:t>
            </a:r>
            <a:endParaRPr lang="en-AU" sz="2000" dirty="0">
              <a:effectLst/>
              <a:ea typeface="Calibri" panose="020F0502020204030204" pitchFamily="34" charset="0"/>
              <a:cs typeface="Times New Roman" panose="02020603050405020304" pitchFamily="18" charset="0"/>
            </a:endParaRPr>
          </a:p>
          <a:p>
            <a:pPr marL="0" indent="0">
              <a:lnSpc>
                <a:spcPct val="100000"/>
              </a:lnSpc>
              <a:spcAft>
                <a:spcPts val="600"/>
              </a:spcAft>
              <a:buNone/>
            </a:pPr>
            <a:r>
              <a:rPr lang="en-AU" dirty="0">
                <a:ea typeface="Calibri" panose="020F0502020204030204" pitchFamily="34" charset="0"/>
                <a:cs typeface="Times New Roman" panose="02020603050405020304" pitchFamily="18" charset="0"/>
              </a:rPr>
              <a:t>                                                                                                                                                                  (Source: IEA and Deloitte)</a:t>
            </a:r>
            <a:endParaRPr lang="en-AU" sz="1800" dirty="0">
              <a:effectLst/>
              <a:ea typeface="Calibri" panose="020F0502020204030204" pitchFamily="34" charset="0"/>
              <a:cs typeface="Times New Roman" panose="02020603050405020304" pitchFamily="18" charset="0"/>
            </a:endParaRPr>
          </a:p>
          <a:p>
            <a:pPr marL="0" indent="0" algn="l">
              <a:buNone/>
            </a:pPr>
            <a:endParaRPr lang="en-US" kern="0" dirty="0"/>
          </a:p>
        </p:txBody>
      </p:sp>
      <p:sp>
        <p:nvSpPr>
          <p:cNvPr id="5" name="Rectangle 4"/>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7" name="Rectangle 6"/>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8" name="TextBox 7"/>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20904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E5880B80-41A5-9C75-F5E4-0E6E2BD004B9}"/>
              </a:ext>
            </a:extLst>
          </p:cNvPr>
          <p:cNvSpPr/>
          <p:nvPr/>
        </p:nvSpPr>
        <p:spPr>
          <a:xfrm>
            <a:off x="8279082" y="1337841"/>
            <a:ext cx="972000" cy="720000"/>
          </a:xfrm>
          <a:prstGeom prst="rect">
            <a:avLst/>
          </a:prstGeom>
          <a:solidFill>
            <a:srgbClr val="1F497D">
              <a:alpha val="2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5FAB0B65-F8AD-74C4-4972-EA64C031987E}"/>
              </a:ext>
            </a:extLst>
          </p:cNvPr>
          <p:cNvSpPr/>
          <p:nvPr/>
        </p:nvSpPr>
        <p:spPr>
          <a:xfrm>
            <a:off x="4169565" y="1337841"/>
            <a:ext cx="972000" cy="720000"/>
          </a:xfrm>
          <a:prstGeom prst="rect">
            <a:avLst/>
          </a:prstGeom>
          <a:solidFill>
            <a:srgbClr val="1F497D">
              <a:alpha val="2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94A411-DE3E-4AC7-9D3A-96B76C815927}"/>
              </a:ext>
            </a:extLst>
          </p:cNvPr>
          <p:cNvSpPr>
            <a:spLocks noGrp="1"/>
          </p:cNvSpPr>
          <p:nvPr>
            <p:ph type="ctrTitle"/>
          </p:nvPr>
        </p:nvSpPr>
        <p:spPr>
          <a:prstGeom prst="rect">
            <a:avLst/>
          </a:prstGeom>
        </p:spPr>
        <p:txBody>
          <a:bodyPr/>
          <a:lstStyle/>
          <a:p>
            <a:r>
              <a:rPr lang="en-US" sz="2800" b="1" kern="1200" dirty="0">
                <a:solidFill>
                  <a:srgbClr val="00205C"/>
                </a:solidFill>
                <a:latin typeface="+mj-lt"/>
                <a:cs typeface="+mj-cs"/>
              </a:rPr>
              <a:t>The Journey Towards Net Zero – New Energy</a:t>
            </a:r>
          </a:p>
        </p:txBody>
      </p:sp>
      <p:graphicFrame>
        <p:nvGraphicFramePr>
          <p:cNvPr id="3" name="Chart 2">
            <a:extLst>
              <a:ext uri="{FF2B5EF4-FFF2-40B4-BE49-F238E27FC236}">
                <a16:creationId xmlns:a16="http://schemas.microsoft.com/office/drawing/2014/main" id="{1A403E19-6D78-0BC2-C449-6D3590E17B5F}"/>
              </a:ext>
            </a:extLst>
          </p:cNvPr>
          <p:cNvGraphicFramePr/>
          <p:nvPr/>
        </p:nvGraphicFramePr>
        <p:xfrm>
          <a:off x="-517389" y="1414140"/>
          <a:ext cx="5259514" cy="393680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2FD6AEB-B517-A8CF-E32E-6543FD452747}"/>
              </a:ext>
            </a:extLst>
          </p:cNvPr>
          <p:cNvSpPr txBox="1"/>
          <p:nvPr/>
        </p:nvSpPr>
        <p:spPr>
          <a:xfrm>
            <a:off x="933613" y="2151153"/>
            <a:ext cx="2383758" cy="2467835"/>
          </a:xfrm>
          <a:prstGeom prst="rect">
            <a:avLst/>
          </a:prstGeom>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2"/>
                </a:solidFill>
                <a:effectLst/>
                <a:uLnTx/>
                <a:uFillTx/>
              </a:rPr>
              <a:t>More than 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i="0" u="none" strike="noStrike" kern="0" cap="none" spc="0" normalizeH="0" baseline="0" noProof="0" dirty="0">
                <a:ln>
                  <a:noFill/>
                </a:ln>
                <a:solidFill>
                  <a:schemeClr val="tx2"/>
                </a:solidFill>
                <a:effectLst/>
                <a:uLnTx/>
                <a:uFillTx/>
              </a:rPr>
              <a:t>of the world’s energy demand likely to be supplied by hydrogen</a:t>
            </a:r>
          </a:p>
        </p:txBody>
      </p:sp>
      <p:sp>
        <p:nvSpPr>
          <p:cNvPr id="5" name="TextBox 4">
            <a:extLst>
              <a:ext uri="{FF2B5EF4-FFF2-40B4-BE49-F238E27FC236}">
                <a16:creationId xmlns:a16="http://schemas.microsoft.com/office/drawing/2014/main" id="{8545BD7E-40AC-BF7D-BEE1-83C21EEF3522}"/>
              </a:ext>
            </a:extLst>
          </p:cNvPr>
          <p:cNvSpPr txBox="1"/>
          <p:nvPr/>
        </p:nvSpPr>
        <p:spPr>
          <a:xfrm>
            <a:off x="4271889" y="2041189"/>
            <a:ext cx="3784237" cy="1585049"/>
          </a:xfrm>
          <a:prstGeom prst="rect">
            <a:avLst/>
          </a:prstGeom>
          <a:noFill/>
        </p:spPr>
        <p:txBody>
          <a:bodyPr wrap="square" lIns="0" tIns="0" rIns="0" bIns="0" rtlCol="0" anchor="t">
            <a:spAutoFit/>
          </a:bodyPr>
          <a:lstStyle/>
          <a:p>
            <a:r>
              <a:rPr kumimoji="0" lang="en-GB" sz="2400" b="1" i="0" u="none" strike="noStrike" kern="0" cap="none" spc="0" normalizeH="0" baseline="0" noProof="0" dirty="0">
                <a:ln>
                  <a:noFill/>
                </a:ln>
                <a:solidFill>
                  <a:schemeClr val="tx2"/>
                </a:solidFill>
                <a:effectLst/>
                <a:uLnTx/>
                <a:uFillTx/>
              </a:rPr>
              <a:t>Hydrogen </a:t>
            </a:r>
            <a:r>
              <a:rPr kumimoji="0" lang="en-GB" sz="2400" b="0" i="0" u="none" strike="noStrike" kern="0" cap="none" spc="0" normalizeH="0" baseline="0" noProof="0" dirty="0">
                <a:ln>
                  <a:noFill/>
                </a:ln>
                <a:solidFill>
                  <a:schemeClr val="tx2"/>
                </a:solidFill>
                <a:effectLst/>
                <a:uLnTx/>
                <a:uFillTx/>
              </a:rPr>
              <a:t>is the key molecule</a:t>
            </a:r>
          </a:p>
          <a:p>
            <a:pPr marL="0" marR="0" lvl="0" indent="0" defTabSz="914400" eaLnBrk="1" fontAlgn="auto" latinLnBrk="0" hangingPunct="1">
              <a:lnSpc>
                <a:spcPct val="100000"/>
              </a:lnSpc>
              <a:spcBef>
                <a:spcPts val="0"/>
              </a:spcBef>
              <a:spcAft>
                <a:spcPts val="1200"/>
              </a:spcAft>
              <a:buClrTx/>
              <a:buSzTx/>
              <a:buFontTx/>
              <a:buNone/>
              <a:tabLst/>
              <a:defRPr/>
            </a:pPr>
            <a:endParaRPr kumimoji="0" lang="en-GB" sz="500" b="0" i="0" u="none" strike="noStrike" kern="0" cap="none" spc="0" normalizeH="0" baseline="0" noProof="0" dirty="0">
              <a:ln>
                <a:noFill/>
              </a:ln>
              <a:effectLst/>
              <a:uLnTx/>
              <a:uFillTx/>
            </a:endParaRPr>
          </a:p>
          <a:p>
            <a:pPr marR="0" lvl="0" defTabSz="914400" eaLnBrk="1" fontAlgn="auto" latinLnBrk="0" hangingPunct="1">
              <a:lnSpc>
                <a:spcPct val="100000"/>
              </a:lnSpc>
              <a:spcBef>
                <a:spcPts val="0"/>
              </a:spcBef>
              <a:spcAft>
                <a:spcPts val="1200"/>
              </a:spcAft>
              <a:buClrTx/>
              <a:buSzTx/>
              <a:tabLst/>
              <a:defRPr/>
            </a:pPr>
            <a:r>
              <a:rPr kumimoji="0" lang="en-GB" b="1" i="0" u="none" strike="noStrike" kern="0" cap="none" spc="0" normalizeH="0" baseline="0" noProof="0" dirty="0">
                <a:ln>
                  <a:noFill/>
                </a:ln>
                <a:effectLst/>
                <a:uLnTx/>
                <a:uFillTx/>
              </a:rPr>
              <a:t>+1,000 hydrogen projects</a:t>
            </a:r>
            <a:r>
              <a:rPr kumimoji="0" lang="en-GB" b="0" i="0" u="none" strike="noStrike" kern="0" cap="none" spc="0" normalizeH="0" baseline="0" noProof="0" dirty="0">
                <a:ln>
                  <a:noFill/>
                </a:ln>
                <a:effectLst/>
                <a:uLnTx/>
                <a:uFillTx/>
              </a:rPr>
              <a:t> globally</a:t>
            </a:r>
          </a:p>
          <a:p>
            <a:pPr marR="0" lvl="0" defTabSz="914400" eaLnBrk="1" fontAlgn="auto" latinLnBrk="0" hangingPunct="1">
              <a:lnSpc>
                <a:spcPct val="100000"/>
              </a:lnSpc>
              <a:spcBef>
                <a:spcPts val="0"/>
              </a:spcBef>
              <a:spcAft>
                <a:spcPts val="1200"/>
              </a:spcAft>
              <a:buClrTx/>
              <a:buSzTx/>
              <a:tabLst/>
              <a:defRPr/>
            </a:pPr>
            <a:r>
              <a:rPr kumimoji="0" lang="en-GB" b="1" i="0" u="none" strike="noStrike" kern="0" cap="none" spc="0" normalizeH="0" baseline="0" noProof="0" dirty="0">
                <a:ln>
                  <a:noFill/>
                </a:ln>
                <a:effectLst/>
                <a:uLnTx/>
                <a:uFillTx/>
              </a:rPr>
              <a:t>125 GW electrolysis capacity </a:t>
            </a:r>
            <a:r>
              <a:rPr kumimoji="0" lang="en-GB" b="0" i="0" u="none" strike="noStrike" kern="0" cap="none" spc="0" normalizeH="0" baseline="0" noProof="0" dirty="0">
                <a:ln>
                  <a:noFill/>
                </a:ln>
                <a:effectLst/>
                <a:uLnTx/>
                <a:uFillTx/>
              </a:rPr>
              <a:t>announced </a:t>
            </a:r>
            <a:r>
              <a:rPr kumimoji="0" lang="en-GB" b="1" i="0" u="none" strike="noStrike" kern="0" cap="none" spc="0" normalizeH="0" baseline="0" noProof="0" dirty="0">
                <a:ln>
                  <a:noFill/>
                </a:ln>
                <a:effectLst/>
                <a:uLnTx/>
                <a:uFillTx/>
              </a:rPr>
              <a:t>by 2030</a:t>
            </a:r>
            <a:endParaRPr kumimoji="0" lang="en-US" sz="1600" b="1" i="0" u="none" strike="noStrike" kern="0" cap="none" spc="0" normalizeH="0" baseline="0" noProof="0" dirty="0">
              <a:ln>
                <a:noFill/>
              </a:ln>
              <a:effectLst/>
              <a:uLnTx/>
              <a:uFillTx/>
            </a:endParaRPr>
          </a:p>
        </p:txBody>
      </p:sp>
      <p:cxnSp>
        <p:nvCxnSpPr>
          <p:cNvPr id="7" name="Straight Connector 6">
            <a:extLst>
              <a:ext uri="{FF2B5EF4-FFF2-40B4-BE49-F238E27FC236}">
                <a16:creationId xmlns:a16="http://schemas.microsoft.com/office/drawing/2014/main" id="{435FCE63-98B8-A35F-21DB-779A54613F33}"/>
              </a:ext>
            </a:extLst>
          </p:cNvPr>
          <p:cNvCxnSpPr>
            <a:cxnSpLocks/>
          </p:cNvCxnSpPr>
          <p:nvPr/>
        </p:nvCxnSpPr>
        <p:spPr>
          <a:xfrm>
            <a:off x="2814629" y="1707080"/>
            <a:ext cx="144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C12B8A-F17B-3DEC-424A-2A04B79F015B}"/>
              </a:ext>
            </a:extLst>
          </p:cNvPr>
          <p:cNvSpPr txBox="1"/>
          <p:nvPr/>
        </p:nvSpPr>
        <p:spPr>
          <a:xfrm>
            <a:off x="8454983" y="2041189"/>
            <a:ext cx="3676237" cy="1862048"/>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buClrTx/>
              <a:buSzTx/>
              <a:buFontTx/>
              <a:buNone/>
              <a:tabLst/>
              <a:defRPr/>
            </a:pPr>
            <a:r>
              <a:rPr kumimoji="0" lang="en-GB" sz="2400" b="1" i="0" u="none" strike="noStrike" kern="0" cap="none" spc="0" normalizeH="0" baseline="0" noProof="0" dirty="0">
                <a:ln>
                  <a:noFill/>
                </a:ln>
                <a:solidFill>
                  <a:schemeClr val="tx2"/>
                </a:solidFill>
                <a:effectLst/>
                <a:uLnTx/>
                <a:uFillTx/>
              </a:rPr>
              <a:t>Ammonia </a:t>
            </a:r>
            <a:r>
              <a:rPr kumimoji="0" lang="en-GB" sz="2400" b="0" i="0" u="none" strike="noStrike" kern="0" cap="none" spc="0" normalizeH="0" baseline="0" noProof="0" dirty="0">
                <a:ln>
                  <a:noFill/>
                </a:ln>
                <a:solidFill>
                  <a:schemeClr val="tx2"/>
                </a:solidFill>
                <a:effectLst/>
                <a:uLnTx/>
                <a:uFillTx/>
              </a:rPr>
              <a:t>is the key carrier</a:t>
            </a:r>
          </a:p>
          <a:p>
            <a:pPr marL="0" marR="0" lvl="0" indent="0" defTabSz="914400" eaLnBrk="1" fontAlgn="auto" latinLnBrk="0" hangingPunct="1">
              <a:lnSpc>
                <a:spcPct val="100000"/>
              </a:lnSpc>
              <a:spcBef>
                <a:spcPts val="0"/>
              </a:spcBef>
              <a:spcAft>
                <a:spcPts val="1200"/>
              </a:spcAft>
              <a:buClrTx/>
              <a:buSzTx/>
              <a:buFontTx/>
              <a:buNone/>
              <a:tabLst/>
              <a:defRPr/>
            </a:pPr>
            <a:endParaRPr kumimoji="0" lang="en-US" sz="500" b="0" i="0" u="none" strike="noStrike" kern="0" cap="none" spc="0" normalizeH="0" baseline="0" noProof="0" dirty="0">
              <a:ln>
                <a:noFill/>
              </a:ln>
              <a:solidFill>
                <a:schemeClr val="tx2"/>
              </a:solidFill>
              <a:effectLst/>
              <a:uLnTx/>
              <a:uFillTx/>
              <a:latin typeface="Arial Rounded MT Bold" panose="020F0704030504030204" pitchFamily="34" charset="0"/>
            </a:endParaRPr>
          </a:p>
          <a:p>
            <a:pPr marR="0" lvl="0" defTabSz="914400" eaLnBrk="1" fontAlgn="auto" latinLnBrk="0" hangingPunct="1">
              <a:lnSpc>
                <a:spcPct val="100000"/>
              </a:lnSpc>
              <a:spcBef>
                <a:spcPts val="0"/>
              </a:spcBef>
              <a:spcAft>
                <a:spcPts val="1200"/>
              </a:spcAft>
              <a:buClrTx/>
              <a:buSzTx/>
              <a:tabLst/>
              <a:defRPr/>
            </a:pPr>
            <a:r>
              <a:rPr kumimoji="0" lang="en-US" b="0" i="0" u="none" strike="noStrike" kern="0" cap="none" spc="0" normalizeH="0" baseline="0" noProof="0" dirty="0">
                <a:ln>
                  <a:noFill/>
                </a:ln>
                <a:effectLst/>
                <a:uLnTx/>
                <a:uFillTx/>
              </a:rPr>
              <a:t>Existing </a:t>
            </a:r>
            <a:r>
              <a:rPr kumimoji="0" lang="en-US" b="1" i="0" u="none" strike="noStrike" kern="0" cap="none" spc="0" normalizeH="0" baseline="0" noProof="0" dirty="0">
                <a:ln>
                  <a:noFill/>
                </a:ln>
                <a:effectLst/>
                <a:uLnTx/>
                <a:uFillTx/>
              </a:rPr>
              <a:t>infrastructure</a:t>
            </a:r>
            <a:r>
              <a:rPr kumimoji="0" lang="en-US" b="0" i="0" u="none" strike="noStrike" kern="0" cap="none" spc="0" normalizeH="0" baseline="0" noProof="0" dirty="0">
                <a:ln>
                  <a:noFill/>
                </a:ln>
                <a:effectLst/>
                <a:uLnTx/>
                <a:uFillTx/>
              </a:rPr>
              <a:t> which can be expanded</a:t>
            </a:r>
          </a:p>
          <a:p>
            <a:pPr marR="0" lvl="0" defTabSz="914400" eaLnBrk="1" fontAlgn="auto" latinLnBrk="0" hangingPunct="1">
              <a:lnSpc>
                <a:spcPct val="100000"/>
              </a:lnSpc>
              <a:spcBef>
                <a:spcPts val="0"/>
              </a:spcBef>
              <a:spcAft>
                <a:spcPts val="1200"/>
              </a:spcAft>
              <a:buClrTx/>
              <a:buSzTx/>
              <a:tabLst/>
              <a:defRPr/>
            </a:pPr>
            <a:r>
              <a:rPr kumimoji="0" lang="en-US" b="1" i="0" u="none" strike="noStrike" kern="0" cap="none" spc="0" normalizeH="0" baseline="0" noProof="0" dirty="0">
                <a:ln>
                  <a:noFill/>
                </a:ln>
                <a:effectLst/>
                <a:uLnTx/>
                <a:uFillTx/>
              </a:rPr>
              <a:t>+100 MTPA </a:t>
            </a:r>
            <a:r>
              <a:rPr kumimoji="0" lang="en-US" b="0" i="0" u="none" strike="noStrike" kern="0" cap="none" spc="0" normalizeH="0" baseline="0" noProof="0" dirty="0">
                <a:ln>
                  <a:noFill/>
                </a:ln>
                <a:effectLst/>
                <a:uLnTx/>
                <a:uFillTx/>
              </a:rPr>
              <a:t>to be traded via ships in 2050</a:t>
            </a:r>
          </a:p>
        </p:txBody>
      </p:sp>
      <p:cxnSp>
        <p:nvCxnSpPr>
          <p:cNvPr id="136" name="Straight Connector 135">
            <a:extLst>
              <a:ext uri="{FF2B5EF4-FFF2-40B4-BE49-F238E27FC236}">
                <a16:creationId xmlns:a16="http://schemas.microsoft.com/office/drawing/2014/main" id="{F30E3EB2-51FD-F5D9-158D-269EB69ACE6E}"/>
              </a:ext>
            </a:extLst>
          </p:cNvPr>
          <p:cNvCxnSpPr>
            <a:cxnSpLocks/>
          </p:cNvCxnSpPr>
          <p:nvPr/>
        </p:nvCxnSpPr>
        <p:spPr>
          <a:xfrm>
            <a:off x="5018225" y="1707080"/>
            <a:ext cx="334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3AA147A-912E-BD19-733E-DF3780F18AED}"/>
              </a:ext>
            </a:extLst>
          </p:cNvPr>
          <p:cNvCxnSpPr>
            <a:cxnSpLocks/>
          </p:cNvCxnSpPr>
          <p:nvPr/>
        </p:nvCxnSpPr>
        <p:spPr>
          <a:xfrm>
            <a:off x="9169179" y="1707080"/>
            <a:ext cx="262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40" name="Picture 139">
            <a:extLst>
              <a:ext uri="{FF2B5EF4-FFF2-40B4-BE49-F238E27FC236}">
                <a16:creationId xmlns:a16="http://schemas.microsoft.com/office/drawing/2014/main" id="{E399AA04-FC73-180A-7942-C3C46A6AB394}"/>
              </a:ext>
            </a:extLst>
          </p:cNvPr>
          <p:cNvPicPr>
            <a:picLocks noChangeAspect="1"/>
          </p:cNvPicPr>
          <p:nvPr/>
        </p:nvPicPr>
        <p:blipFill>
          <a:blip r:embed="rId4"/>
          <a:stretch>
            <a:fillRect/>
          </a:stretch>
        </p:blipFill>
        <p:spPr>
          <a:xfrm rot="10303362">
            <a:off x="8436437" y="1439675"/>
            <a:ext cx="656183" cy="482851"/>
          </a:xfrm>
          <a:prstGeom prst="rect">
            <a:avLst/>
          </a:prstGeom>
        </p:spPr>
      </p:pic>
      <p:pic>
        <p:nvPicPr>
          <p:cNvPr id="135" name="Picture 134">
            <a:extLst>
              <a:ext uri="{FF2B5EF4-FFF2-40B4-BE49-F238E27FC236}">
                <a16:creationId xmlns:a16="http://schemas.microsoft.com/office/drawing/2014/main" id="{AE169E51-AEB9-E365-06C7-8E501ECA90D6}"/>
              </a:ext>
            </a:extLst>
          </p:cNvPr>
          <p:cNvPicPr>
            <a:picLocks noChangeAspect="1"/>
          </p:cNvPicPr>
          <p:nvPr/>
        </p:nvPicPr>
        <p:blipFill>
          <a:blip r:embed="rId5"/>
          <a:stretch>
            <a:fillRect/>
          </a:stretch>
        </p:blipFill>
        <p:spPr>
          <a:xfrm>
            <a:off x="4354078" y="1506644"/>
            <a:ext cx="564698" cy="382394"/>
          </a:xfrm>
          <a:prstGeom prst="rect">
            <a:avLst/>
          </a:prstGeom>
        </p:spPr>
      </p:pic>
      <p:sp>
        <p:nvSpPr>
          <p:cNvPr id="6" name="Footer Placeholder 1">
            <a:extLst>
              <a:ext uri="{FF2B5EF4-FFF2-40B4-BE49-F238E27FC236}">
                <a16:creationId xmlns:a16="http://schemas.microsoft.com/office/drawing/2014/main" id="{80274C44-1D5D-A972-4B9B-C027FCBEAA39}"/>
              </a:ext>
            </a:extLst>
          </p:cNvPr>
          <p:cNvSpPr txBox="1">
            <a:spLocks/>
          </p:cNvSpPr>
          <p:nvPr/>
        </p:nvSpPr>
        <p:spPr>
          <a:xfrm>
            <a:off x="350890" y="6329989"/>
            <a:ext cx="5438293" cy="268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srgbClr val="004987"/>
                </a:solidFill>
                <a:effectLst/>
                <a:uLnTx/>
                <a:uFillTx/>
                <a:latin typeface="Calibri"/>
                <a:ea typeface="+mn-ea"/>
                <a:cs typeface="+mn-cs"/>
              </a:rPr>
              <a:t>KBR CONFIDENTIAL</a:t>
            </a:r>
          </a:p>
        </p:txBody>
      </p:sp>
      <p:pic>
        <p:nvPicPr>
          <p:cNvPr id="9" name="Picture 8">
            <a:extLst>
              <a:ext uri="{FF2B5EF4-FFF2-40B4-BE49-F238E27FC236}">
                <a16:creationId xmlns:a16="http://schemas.microsoft.com/office/drawing/2014/main" id="{99D5A741-6BDF-DE0B-0A71-6BF2EA923D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3264" y="3977181"/>
            <a:ext cx="3353381" cy="1331156"/>
          </a:xfrm>
          <a:prstGeom prst="rect">
            <a:avLst/>
          </a:prstGeom>
          <a:noFill/>
          <a:ln>
            <a:noFill/>
          </a:ln>
        </p:spPr>
      </p:pic>
      <p:pic>
        <p:nvPicPr>
          <p:cNvPr id="11" name="Picture 10">
            <a:extLst>
              <a:ext uri="{FF2B5EF4-FFF2-40B4-BE49-F238E27FC236}">
                <a16:creationId xmlns:a16="http://schemas.microsoft.com/office/drawing/2014/main" id="{59FC4D21-658E-3821-38F0-3181DE5783E5}"/>
              </a:ext>
            </a:extLst>
          </p:cNvPr>
          <p:cNvPicPr>
            <a:picLocks noChangeAspect="1"/>
          </p:cNvPicPr>
          <p:nvPr/>
        </p:nvPicPr>
        <p:blipFill>
          <a:blip r:embed="rId7"/>
          <a:stretch>
            <a:fillRect/>
          </a:stretch>
        </p:blipFill>
        <p:spPr>
          <a:xfrm>
            <a:off x="4403965" y="3986099"/>
            <a:ext cx="3524564" cy="1322238"/>
          </a:xfrm>
          <a:prstGeom prst="rect">
            <a:avLst/>
          </a:prstGeom>
        </p:spPr>
      </p:pic>
      <p:sp>
        <p:nvSpPr>
          <p:cNvPr id="17" name="Rectangle 16"/>
          <p:cNvSpPr/>
          <p:nvPr/>
        </p:nvSpPr>
        <p:spPr>
          <a:xfrm>
            <a:off x="10674221" y="83976"/>
            <a:ext cx="1488108" cy="7634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18" name="Rectangle 17"/>
          <p:cNvSpPr/>
          <p:nvPr/>
        </p:nvSpPr>
        <p:spPr>
          <a:xfrm>
            <a:off x="2276669" y="6254572"/>
            <a:ext cx="7483151" cy="6034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lumMod val="75000"/>
                  <a:lumOff val="25000"/>
                </a:schemeClr>
              </a:solidFill>
            </a:endParaRPr>
          </a:p>
        </p:txBody>
      </p:sp>
      <p:sp>
        <p:nvSpPr>
          <p:cNvPr id="20" name="TextBox 19"/>
          <p:cNvSpPr txBox="1"/>
          <p:nvPr/>
        </p:nvSpPr>
        <p:spPr>
          <a:xfrm>
            <a:off x="9759820" y="6372808"/>
            <a:ext cx="1679511" cy="227637"/>
          </a:xfrm>
          <a:prstGeom prst="rect">
            <a:avLst/>
          </a:prstGeom>
        </p:spPr>
        <p:txBody>
          <a:bodyPr wrap="square" lIns="0" tIns="0" rIns="0" bIns="0" rtlCol="0">
            <a:noAutofit/>
          </a:bodyPr>
          <a:lstStyle/>
          <a:p>
            <a:pPr algn="l"/>
            <a:r>
              <a:rPr lang="en-US" kern="0" dirty="0">
                <a:solidFill>
                  <a:schemeClr val="tx1">
                    <a:lumMod val="75000"/>
                    <a:lumOff val="25000"/>
                  </a:schemeClr>
                </a:solidFill>
              </a:rPr>
              <a:t> </a:t>
            </a:r>
            <a:r>
              <a:rPr lang="en-US" kern="0" dirty="0" smtClean="0">
                <a:solidFill>
                  <a:schemeClr val="tx1">
                    <a:lumMod val="75000"/>
                    <a:lumOff val="25000"/>
                  </a:schemeClr>
                </a:solidFill>
              </a:rPr>
              <a:t> </a:t>
            </a:r>
            <a:r>
              <a:rPr lang="en-US" kern="0" dirty="0" smtClean="0">
                <a:solidFill>
                  <a:schemeClr val="bg1"/>
                </a:solidFill>
              </a:rPr>
              <a:t>IDS</a:t>
            </a:r>
            <a:endParaRPr lang="en-US" kern="0" dirty="0" smtClean="0">
              <a:solidFill>
                <a:schemeClr val="tx1">
                  <a:lumMod val="75000"/>
                  <a:lumOff val="25000"/>
                </a:schemeClr>
              </a:solidFill>
            </a:endParaRPr>
          </a:p>
        </p:txBody>
      </p:sp>
    </p:spTree>
    <p:extLst>
      <p:ext uri="{BB962C8B-B14F-4D97-AF65-F5344CB8AC3E}">
        <p14:creationId xmlns:p14="http://schemas.microsoft.com/office/powerpoint/2010/main" val="3302135913"/>
      </p:ext>
    </p:extLst>
  </p:cSld>
  <p:clrMapOvr>
    <a:masterClrMapping/>
  </p:clrMapOvr>
</p:sld>
</file>

<file path=ppt/theme/theme1.xml><?xml version="1.0" encoding="utf-8"?>
<a:theme xmlns:a="http://schemas.openxmlformats.org/drawingml/2006/main" name="KBR - 16x9 Template 2022">
  <a:themeElements>
    <a:clrScheme name="KBR - Colors">
      <a:dk1>
        <a:sysClr val="windowText" lastClr="000000"/>
      </a:dk1>
      <a:lt1>
        <a:sysClr val="window" lastClr="FFFFFF"/>
      </a:lt1>
      <a:dk2>
        <a:srgbClr val="595959"/>
      </a:dk2>
      <a:lt2>
        <a:srgbClr val="E7E6E6"/>
      </a:lt2>
      <a:accent1>
        <a:srgbClr val="004987"/>
      </a:accent1>
      <a:accent2>
        <a:srgbClr val="FFDA00"/>
      </a:accent2>
      <a:accent3>
        <a:srgbClr val="A2C7E2"/>
      </a:accent3>
      <a:accent4>
        <a:srgbClr val="00205C"/>
      </a:accent4>
      <a:accent5>
        <a:srgbClr val="00783F"/>
      </a:accent5>
      <a:accent6>
        <a:srgbClr val="231F20"/>
      </a:accent6>
      <a:hlink>
        <a:srgbClr val="173753"/>
      </a:hlink>
      <a:folHlink>
        <a:srgbClr val="7030A0"/>
      </a:folHlink>
    </a:clrScheme>
    <a:fontScheme name="KBR - Standard Presentation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104B86"/>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a:noAutofit/>
      </a:bodyPr>
      <a:lstStyle>
        <a:defPPr algn="l">
          <a:defRPr kern="0"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753E4D3CBCF54CB792BB37BAE769F8" ma:contentTypeVersion="5" ma:contentTypeDescription="Create a new document." ma:contentTypeScope="" ma:versionID="863cb0879aa4fd3198f33cc65db3ba72">
  <xsd:schema xmlns:xsd="http://www.w3.org/2001/XMLSchema" xmlns:xs="http://www.w3.org/2001/XMLSchema" xmlns:p="http://schemas.microsoft.com/office/2006/metadata/properties" xmlns:ns2="c1a18c2d-e1a3-4d99-b4e1-418378467498" targetNamespace="http://schemas.microsoft.com/office/2006/metadata/properties" ma:root="true" ma:fieldsID="6a723bafcc2a7a9be0f1256193176445" ns2:_="">
    <xsd:import namespace="c1a18c2d-e1a3-4d99-b4e1-4183784674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18c2d-e1a3-4d99-b4e1-418378467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EF486F-7858-4BD4-8C4D-E0BB692576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18c2d-e1a3-4d99-b4e1-4183784674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18B31-C238-42EF-BBFA-B89EEEE77B39}">
  <ds:schemaRefs>
    <ds:schemaRef ds:uri="http://schemas.microsoft.com/office/2006/metadata/properties"/>
    <ds:schemaRef ds:uri="http://purl.org/dc/dcmitype/"/>
    <ds:schemaRef ds:uri="http://www.w3.org/XML/1998/namespace"/>
    <ds:schemaRef ds:uri="http://schemas.microsoft.com/office/2006/documentManagement/types"/>
    <ds:schemaRef ds:uri="c1a18c2d-e1a3-4d99-b4e1-418378467498"/>
    <ds:schemaRef ds:uri="http://purl.org/dc/terms/"/>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1A46ED56-7EF4-4103-858E-485C123012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6476</TotalTime>
  <Words>1271</Words>
  <Application>Microsoft Office PowerPoint</Application>
  <PresentationFormat>Widescreen</PresentationFormat>
  <Paragraphs>156</Paragraphs>
  <Slides>20</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Arial Narrow</vt:lpstr>
      <vt:lpstr>Arial Rounded MT Bold</vt:lpstr>
      <vt:lpstr>Bahnschrift SemiLight Condensed</vt:lpstr>
      <vt:lpstr>Calibri</vt:lpstr>
      <vt:lpstr>Calibri Light</vt:lpstr>
      <vt:lpstr>CenturyGothic-Bold</vt:lpstr>
      <vt:lpstr>DengXian</vt:lpstr>
      <vt:lpstr>MrEavesXLModOTBook</vt:lpstr>
      <vt:lpstr>Times New Roman</vt:lpstr>
      <vt:lpstr>Wingdings</vt:lpstr>
      <vt:lpstr>KBR - 16x9 Template 2022</vt:lpstr>
      <vt:lpstr>Energy Transition and New Energy Sector (bài trình bày có sử dụng tài liệu của IDS và KBR)</vt:lpstr>
      <vt:lpstr>PowerPoint Presentation</vt:lpstr>
      <vt:lpstr>PowerPoint Presentation</vt:lpstr>
      <vt:lpstr>PowerPoint Presentation</vt:lpstr>
      <vt:lpstr>PowerPoint Presentation</vt:lpstr>
      <vt:lpstr>PowerPoint Presentation</vt:lpstr>
      <vt:lpstr>PowerPoint Presentation</vt:lpstr>
      <vt:lpstr>The Journey Towards Net Zero – New Energy</vt:lpstr>
      <vt:lpstr>The Journey Towards Net Zero – New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KBR 2022 - 16x9 Template</dc:title>
  <dc:subject>16x9 Standard KBR Template</dc:subject>
  <dc:creator>Global Marketing</dc:creator>
  <cp:lastModifiedBy>Nguyễn Gia Linh</cp:lastModifiedBy>
  <cp:revision>644</cp:revision>
  <cp:lastPrinted>2023-11-20T06:52:12Z</cp:lastPrinted>
  <dcterms:created xsi:type="dcterms:W3CDTF">2022-01-04T20:56:49Z</dcterms:created>
  <dcterms:modified xsi:type="dcterms:W3CDTF">2023-11-20T07:30:19Z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Adobe InDesign 17.0 (Windows)</vt:lpwstr>
  </property>
  <property fmtid="{D5CDD505-2E9C-101B-9397-08002B2CF9AE}" pid="4" name="LastSaved">
    <vt:filetime>2022-01-04T00:00:00Z</vt:filetime>
  </property>
  <property fmtid="{D5CDD505-2E9C-101B-9397-08002B2CF9AE}" pid="5" name="MSIP_Label_3b17afdc-1639-4c16-803b-66671fba3b73_Enabled">
    <vt:lpwstr>true</vt:lpwstr>
  </property>
  <property fmtid="{D5CDD505-2E9C-101B-9397-08002B2CF9AE}" pid="6" name="MSIP_Label_3b17afdc-1639-4c16-803b-66671fba3b73_SetDate">
    <vt:lpwstr>2022-01-07T18:26:25Z</vt:lpwstr>
  </property>
  <property fmtid="{D5CDD505-2E9C-101B-9397-08002B2CF9AE}" pid="7" name="MSIP_Label_3b17afdc-1639-4c16-803b-66671fba3b73_Method">
    <vt:lpwstr>Privileged</vt:lpwstr>
  </property>
  <property fmtid="{D5CDD505-2E9C-101B-9397-08002B2CF9AE}" pid="8" name="MSIP_Label_3b17afdc-1639-4c16-803b-66671fba3b73_Name">
    <vt:lpwstr>Public</vt:lpwstr>
  </property>
  <property fmtid="{D5CDD505-2E9C-101B-9397-08002B2CF9AE}" pid="9" name="MSIP_Label_3b17afdc-1639-4c16-803b-66671fba3b73_SiteId">
    <vt:lpwstr>9e52d672-a711-4a65-ad96-286a3703d96e</vt:lpwstr>
  </property>
  <property fmtid="{D5CDD505-2E9C-101B-9397-08002B2CF9AE}" pid="10" name="MSIP_Label_3b17afdc-1639-4c16-803b-66671fba3b73_ActionId">
    <vt:lpwstr>f977d9ec-985d-45a7-954e-dee21a56f926</vt:lpwstr>
  </property>
  <property fmtid="{D5CDD505-2E9C-101B-9397-08002B2CF9AE}" pid="11" name="MSIP_Label_3b17afdc-1639-4c16-803b-66671fba3b73_ContentBits">
    <vt:lpwstr>0</vt:lpwstr>
  </property>
  <property fmtid="{D5CDD505-2E9C-101B-9397-08002B2CF9AE}" pid="12" name="ContentTypeId">
    <vt:lpwstr>0x01010026753E4D3CBCF54CB792BB37BAE769F8</vt:lpwstr>
  </property>
</Properties>
</file>